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398" autoAdjust="0"/>
  </p:normalViewPr>
  <p:slideViewPr>
    <p:cSldViewPr showGuides="1">
      <p:cViewPr varScale="1">
        <p:scale>
          <a:sx n="39" d="100"/>
          <a:sy n="39" d="100"/>
        </p:scale>
        <p:origin x="1876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2D8FEAB-396D-4AAA-B9BA-259784366B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4817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E0D710D-88B2-4AF6-9ACF-65FFE368BED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3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98D05BE-5055-4922-BDB9-87BB0B28D37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8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481A978-CC15-4C3D-91B4-1E9DF7919BC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7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09A92F-D02A-4D7E-990D-97C343EF183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Ein objektives, tatsächliches, realistisches Risikomaß für ein Ereignis!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7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D43434C2-67EF-4620-A598-6EBEAA0623C3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Dazu wird bewusst oder unbewusst ein (Angst-/Sicherheits-) Zuschlag aufgegeben, um auf jeden Fall auf der sicheren Seite zu liegen.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8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CDBC384-3846-4E2F-80CE-5D7A5371974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Aus der Addition ergibt sich die Grenze zwischen dem betrieblich akzeptierten und einem intolerablen Risikoniveau, auf dem sicherheitsrelevante Unternehmensentscheidungen getroffen werden (notwendige PSA, Verhaltensregeln usw.). 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F25317B-E716-4491-9433-5E6897A1F968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Jeder Mitarbeiter hat seine ganz private Risikoeinschätzung.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Möglicherweise liegt diese unter dem ‚objektiven‘ Niveau.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Wird ein Risiko unterschätzt , steigt die Wahrscheinlichkeit eines Unfalls.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F5F7568-30EA-4A98-8853-1608E8A1AC66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 Durch Qualifizierung und Sensibilisierung gelingt es, unterschätzte Risiken auf ein realistisches Niveau zu heben.</a:t>
            </a:r>
          </a:p>
        </p:txBody>
      </p:sp>
    </p:spTree>
    <p:extLst>
      <p:ext uri="{BB962C8B-B14F-4D97-AF65-F5344CB8AC3E}">
        <p14:creationId xmlns:p14="http://schemas.microsoft.com/office/powerpoint/2010/main" val="426560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4BB3663-1EC8-431B-8CD6-9340427D447D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Existiert eine hohe Differenz zwischen betrieblich akzeptiertem Risikoniveau und der privaten Einschätzung, ist eine breite Umsetzung von verordneten Vorsorgemaßnahmen nur durch Überwachung/Kontrolle und Bestrafung zu erreichen.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Achtung: Eventuell negative Nebeneffekte!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Lemminge machen alles, denken aber nicht mit.</a:t>
            </a:r>
            <a:br>
              <a:rPr lang="de-DE" altLang="de-DE" smtClean="0">
                <a:latin typeface="Times New Roman" panose="02020603050405020304" pitchFamily="18" charset="0"/>
              </a:rPr>
            </a:br>
            <a:r>
              <a:rPr lang="de-DE" altLang="de-DE" smtClean="0">
                <a:latin typeface="Times New Roman" panose="02020603050405020304" pitchFamily="18" charset="0"/>
              </a:rPr>
              <a:t>Reflektierende neigen zu aktivem Widerstand.</a:t>
            </a:r>
            <a:br>
              <a:rPr lang="de-DE" altLang="de-DE" smtClean="0">
                <a:latin typeface="Times New Roman" panose="02020603050405020304" pitchFamily="18" charset="0"/>
              </a:rPr>
            </a:br>
            <a:r>
              <a:rPr lang="de-DE" altLang="de-DE" smtClean="0">
                <a:latin typeface="Times New Roman" panose="02020603050405020304" pitchFamily="18" charset="0"/>
              </a:rPr>
              <a:t>Gleichgültige vergessen schon mal.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Sollen entsprechende Anordnungen akzeptiert werden, muss die Differenz zwischen privat und unternehmerisch verkleinert werden. Dann steigt  die Akzeptanz von Vorsorgemaßnahmen. </a:t>
            </a:r>
          </a:p>
        </p:txBody>
      </p:sp>
    </p:spTree>
    <p:extLst>
      <p:ext uri="{BB962C8B-B14F-4D97-AF65-F5344CB8AC3E}">
        <p14:creationId xmlns:p14="http://schemas.microsoft.com/office/powerpoint/2010/main" val="55401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5AA3E02-2298-4284-8D50-D71430A2342D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latin typeface="Times New Roman" panose="02020603050405020304" pitchFamily="18" charset="0"/>
              </a:rPr>
              <a:t>Soll der Kontroll- und Bestrafungsdruck reduziert werden, muss die Differenz verkleinert werden.. 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latin typeface="Times New Roman" panose="02020603050405020304" pitchFamily="18" charset="0"/>
              </a:rPr>
              <a:t>Es muss daran gearbeitet werden, die individuelle private Risikoeinschätzung auf ein realistisches Niveau zu heben.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8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FCB514B-5209-448C-A300-4BFA75CD0CC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latin typeface="Times New Roman" panose="02020603050405020304" pitchFamily="18" charset="0"/>
              </a:rPr>
              <a:t>Ist der Sicherheitszuschlag überdimensioniert, ist es nicht verwunderlich, wenn die Akzeptanz der Vorgaben  nur durch Überwachungs- und Bestrafungsdruck hergestellt werden kann. 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latin typeface="Times New Roman" panose="02020603050405020304" pitchFamily="18" charset="0"/>
              </a:rPr>
              <a:t>Eine Rücknahme einmal getroffener Entscheidungen geschieht eher selten (obwohl manchmal sinnvoll).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latin typeface="Times New Roman" panose="02020603050405020304" pitchFamily="18" charset="0"/>
              </a:rPr>
              <a:t>Bei der Einführung neuer Gebote ist zu beachten, dass nicht über das Ziel hinausgeschossen wird.</a:t>
            </a:r>
          </a:p>
          <a:p>
            <a:pPr defTabSz="914400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21A81-B02D-4573-9500-ED051A50C5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60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8DF19-5673-4CE9-8B32-0617C94905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75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EC32-9D69-40C0-B557-07212E2774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770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5583-249B-4EE5-A601-2BBCA2F3D0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64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175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436563" y="7272338"/>
            <a:ext cx="8969375" cy="0"/>
          </a:xfrm>
          <a:prstGeom prst="line">
            <a:avLst/>
          </a:prstGeom>
          <a:noFill/>
          <a:ln w="7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39" tIns="50372" rIns="100739" bIns="50372"/>
          <a:lstStyle/>
          <a:p>
            <a:endParaRPr lang="de-DE"/>
          </a:p>
        </p:txBody>
      </p:sp>
      <p:sp>
        <p:nvSpPr>
          <p:cNvPr id="6" name="Textfeld 8"/>
          <p:cNvSpPr txBox="1">
            <a:spLocks noChangeArrowheads="1"/>
          </p:cNvSpPr>
          <p:nvPr userDrawn="1"/>
        </p:nvSpPr>
        <p:spPr bwMode="auto">
          <a:xfrm>
            <a:off x="3532188" y="7272338"/>
            <a:ext cx="29368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9" tIns="50372" rIns="100739" bIns="50372">
            <a:spAutoFit/>
          </a:bodyPr>
          <a:lstStyle>
            <a:lvl1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de-DE" altLang="de-DE" sz="1500">
                <a:solidFill>
                  <a:srgbClr val="7F7F7F"/>
                </a:solidFill>
                <a:cs typeface="Arial" panose="020B0604020202020204" pitchFamily="34" charset="0"/>
              </a:rPr>
              <a:t>www.institut-input.de</a:t>
            </a:r>
          </a:p>
        </p:txBody>
      </p:sp>
      <p:sp>
        <p:nvSpPr>
          <p:cNvPr id="7" name="Textfeld 9"/>
          <p:cNvSpPr txBox="1">
            <a:spLocks noChangeArrowheads="1"/>
          </p:cNvSpPr>
          <p:nvPr userDrawn="1"/>
        </p:nvSpPr>
        <p:spPr bwMode="auto">
          <a:xfrm>
            <a:off x="7580313" y="7272338"/>
            <a:ext cx="190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9" tIns="50372" rIns="100739" bIns="50372">
            <a:spAutoFit/>
          </a:bodyPr>
          <a:lstStyle/>
          <a:p>
            <a:pPr algn="r"/>
            <a:r>
              <a:rPr lang="de-DE" altLang="de-DE" sz="1500">
                <a:solidFill>
                  <a:srgbClr val="7F7F7F"/>
                </a:solidFill>
              </a:rPr>
              <a:t>Reinhard  R. Lenz</a:t>
            </a:r>
          </a:p>
        </p:txBody>
      </p:sp>
      <p:sp>
        <p:nvSpPr>
          <p:cNvPr id="9" name="Textfeld 10"/>
          <p:cNvSpPr txBox="1">
            <a:spLocks noChangeArrowheads="1"/>
          </p:cNvSpPr>
          <p:nvPr userDrawn="1"/>
        </p:nvSpPr>
        <p:spPr bwMode="auto">
          <a:xfrm>
            <a:off x="357188" y="7272338"/>
            <a:ext cx="15081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9" tIns="50372" rIns="100739" bIns="50372">
            <a:spAutoFit/>
          </a:bodyPr>
          <a:lstStyle>
            <a:lvl1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10064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de-DE" altLang="de-DE" sz="1500">
                <a:solidFill>
                  <a:srgbClr val="7F7F7F"/>
                </a:solidFill>
                <a:cs typeface="Arial" panose="020B0604020202020204" pitchFamily="34" charset="0"/>
              </a:rPr>
              <a:t>Okt 2013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0186"/>
            <a:ext cx="7977514" cy="1587510"/>
          </a:xfrm>
        </p:spPr>
        <p:txBody>
          <a:bodyPr>
            <a:normAutofit/>
          </a:bodyPr>
          <a:lstStyle>
            <a:lvl1pPr marL="290333" indent="0" algn="l">
              <a:defRPr sz="40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0" y="3065458"/>
            <a:ext cx="9088887" cy="4206901"/>
          </a:xfrm>
        </p:spPr>
        <p:txBody>
          <a:bodyPr/>
          <a:lstStyle>
            <a:lvl1pPr marL="290333" indent="0" algn="l">
              <a:buNone/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50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41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2B12-C102-4846-80C9-0D44079A01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83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7251C-F2B5-4FA7-B3C3-8293FD76090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770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F14DA-AC2D-4A44-ADAA-4A46F958D4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36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2B717-FF6C-4289-8810-4EAF2B86A7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051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C8FE7-F4C6-4FB7-B333-80897931D7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56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35BE-96B6-4A0D-A4A8-A4F7B13B7C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281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15EC8-3DCA-4B48-8BE5-383D649BFE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22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21BB6-BA2F-42A7-9EFA-894BED154D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019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939BC1A-528A-4EAB-9C62-A1333773D0D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0" y="-30163"/>
            <a:ext cx="7977188" cy="1587501"/>
          </a:xfrm>
        </p:spPr>
        <p:txBody>
          <a:bodyPr/>
          <a:lstStyle/>
          <a:p>
            <a:pPr marL="288925"/>
            <a:r>
              <a:rPr lang="de-DE" altLang="de-DE" smtClean="0">
                <a:solidFill>
                  <a:srgbClr val="C00000"/>
                </a:solidFill>
              </a:rPr>
              <a:t>JEDE Entscheidung </a:t>
            </a:r>
            <a:br>
              <a:rPr lang="de-DE" altLang="de-DE" smtClean="0">
                <a:solidFill>
                  <a:srgbClr val="C00000"/>
                </a:solidFill>
              </a:rPr>
            </a:br>
            <a:r>
              <a:rPr lang="de-DE" altLang="de-DE" smtClean="0">
                <a:solidFill>
                  <a:srgbClr val="C00000"/>
                </a:solidFill>
              </a:rPr>
              <a:t>enthält Risiken…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9688" y="2430463"/>
            <a:ext cx="10120313" cy="4841875"/>
          </a:xfrm>
        </p:spPr>
        <p:txBody>
          <a:bodyPr>
            <a:normAutofit lnSpcReduction="1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de-DE" sz="3600" dirty="0" smtClean="0">
                <a:solidFill>
                  <a:schemeClr val="tx1"/>
                </a:solidFill>
              </a:rPr>
              <a:t>„</a:t>
            </a:r>
            <a:r>
              <a:rPr lang="de-DE" sz="3600" i="1" dirty="0">
                <a:solidFill>
                  <a:schemeClr val="tx1"/>
                </a:solidFill>
              </a:rPr>
              <a:t>S</a:t>
            </a:r>
            <a:r>
              <a:rPr lang="de-DE" sz="3600" i="1" dirty="0" smtClean="0">
                <a:solidFill>
                  <a:schemeClr val="tx1"/>
                </a:solidFill>
              </a:rPr>
              <a:t>eitdem es </a:t>
            </a:r>
            <a:r>
              <a:rPr lang="de-DE" sz="3600" i="1" dirty="0">
                <a:solidFill>
                  <a:schemeClr val="tx1"/>
                </a:solidFill>
              </a:rPr>
              <a:t>Regenschirme gibt, </a:t>
            </a:r>
            <a:r>
              <a:rPr lang="de-DE" sz="3600" i="1" dirty="0" smtClean="0">
                <a:solidFill>
                  <a:schemeClr val="tx1"/>
                </a:solidFill>
              </a:rPr>
              <a:t/>
            </a:r>
            <a:br>
              <a:rPr lang="de-DE" sz="3600" i="1" dirty="0" smtClean="0">
                <a:solidFill>
                  <a:schemeClr val="tx1"/>
                </a:solidFill>
              </a:rPr>
            </a:br>
            <a:r>
              <a:rPr lang="de-DE" sz="3600" i="1" dirty="0" smtClean="0">
                <a:solidFill>
                  <a:schemeClr val="tx1"/>
                </a:solidFill>
              </a:rPr>
              <a:t>kann </a:t>
            </a:r>
            <a:r>
              <a:rPr lang="de-DE" sz="3600" i="1" dirty="0">
                <a:solidFill>
                  <a:schemeClr val="tx1"/>
                </a:solidFill>
              </a:rPr>
              <a:t>man nicht mehr risikofrei </a:t>
            </a:r>
            <a:r>
              <a:rPr lang="de-DE" sz="3600" i="1" dirty="0" smtClean="0">
                <a:solidFill>
                  <a:schemeClr val="tx1"/>
                </a:solidFill>
              </a:rPr>
              <a:t>leben:</a:t>
            </a:r>
          </a:p>
          <a:p>
            <a:pPr>
              <a:buFont typeface="Times New Roman" pitchFamily="16" charset="0"/>
              <a:buNone/>
              <a:defRPr/>
            </a:pPr>
            <a:r>
              <a:rPr lang="de-DE" sz="3600" i="1" dirty="0" smtClean="0">
                <a:solidFill>
                  <a:schemeClr val="tx1"/>
                </a:solidFill>
              </a:rPr>
              <a:t>Die </a:t>
            </a:r>
            <a:r>
              <a:rPr lang="de-DE" sz="3600" i="1" dirty="0">
                <a:solidFill>
                  <a:schemeClr val="tx1"/>
                </a:solidFill>
              </a:rPr>
              <a:t>Gefahr, dass man durch Regen nass wird, </a:t>
            </a:r>
            <a:r>
              <a:rPr lang="de-DE" sz="3600" i="1" dirty="0" smtClean="0">
                <a:solidFill>
                  <a:schemeClr val="tx1"/>
                </a:solidFill>
              </a:rPr>
              <a:t/>
            </a:r>
            <a:br>
              <a:rPr lang="de-DE" sz="3600" i="1" dirty="0" smtClean="0">
                <a:solidFill>
                  <a:schemeClr val="tx1"/>
                </a:solidFill>
              </a:rPr>
            </a:br>
            <a:r>
              <a:rPr lang="de-DE" sz="3600" i="1" dirty="0" smtClean="0">
                <a:solidFill>
                  <a:schemeClr val="tx1"/>
                </a:solidFill>
              </a:rPr>
              <a:t>wird </a:t>
            </a:r>
            <a:r>
              <a:rPr lang="de-DE" sz="3600" i="1" dirty="0">
                <a:solidFill>
                  <a:schemeClr val="tx1"/>
                </a:solidFill>
              </a:rPr>
              <a:t>zum Risiko, das man eingeht, </a:t>
            </a:r>
            <a:r>
              <a:rPr lang="de-DE" sz="3600" i="1" dirty="0" smtClean="0">
                <a:solidFill>
                  <a:schemeClr val="tx1"/>
                </a:solidFill>
              </a:rPr>
              <a:t/>
            </a:r>
            <a:br>
              <a:rPr lang="de-DE" sz="3600" i="1" dirty="0" smtClean="0">
                <a:solidFill>
                  <a:schemeClr val="tx1"/>
                </a:solidFill>
              </a:rPr>
            </a:br>
            <a:r>
              <a:rPr lang="de-DE" sz="3600" i="1" dirty="0" smtClean="0">
                <a:solidFill>
                  <a:schemeClr val="tx1"/>
                </a:solidFill>
              </a:rPr>
              <a:t>wenn </a:t>
            </a:r>
            <a:r>
              <a:rPr lang="de-DE" sz="3600" i="1" dirty="0">
                <a:solidFill>
                  <a:schemeClr val="tx1"/>
                </a:solidFill>
              </a:rPr>
              <a:t>man den Regenschirm nicht </a:t>
            </a:r>
            <a:r>
              <a:rPr lang="de-DE" sz="3600" i="1" dirty="0" smtClean="0">
                <a:solidFill>
                  <a:schemeClr val="tx1"/>
                </a:solidFill>
              </a:rPr>
              <a:t>mitnimmt.</a:t>
            </a:r>
          </a:p>
          <a:p>
            <a:pPr>
              <a:buFont typeface="Times New Roman" pitchFamily="16" charset="0"/>
              <a:buNone/>
              <a:defRPr/>
            </a:pPr>
            <a:r>
              <a:rPr lang="de-DE" sz="3600" i="1" dirty="0" smtClean="0">
                <a:solidFill>
                  <a:schemeClr val="tx1"/>
                </a:solidFill>
              </a:rPr>
              <a:t>Nimmt man </a:t>
            </a:r>
            <a:r>
              <a:rPr lang="de-DE" sz="3600" i="1" dirty="0">
                <a:solidFill>
                  <a:schemeClr val="tx1"/>
                </a:solidFill>
              </a:rPr>
              <a:t>ihn </a:t>
            </a:r>
            <a:r>
              <a:rPr lang="de-DE" sz="3600" i="1" dirty="0" smtClean="0">
                <a:solidFill>
                  <a:schemeClr val="tx1"/>
                </a:solidFill>
              </a:rPr>
              <a:t>mit, </a:t>
            </a:r>
            <a:r>
              <a:rPr lang="de-DE" sz="3600" i="1" dirty="0">
                <a:solidFill>
                  <a:schemeClr val="tx1"/>
                </a:solidFill>
              </a:rPr>
              <a:t>besteht das </a:t>
            </a:r>
            <a:r>
              <a:rPr lang="de-DE" sz="3600" i="1" dirty="0" smtClean="0">
                <a:solidFill>
                  <a:schemeClr val="tx1"/>
                </a:solidFill>
              </a:rPr>
              <a:t>Risiko,</a:t>
            </a:r>
            <a:br>
              <a:rPr lang="de-DE" sz="3600" i="1" dirty="0" smtClean="0">
                <a:solidFill>
                  <a:schemeClr val="tx1"/>
                </a:solidFill>
              </a:rPr>
            </a:br>
            <a:r>
              <a:rPr lang="de-DE" sz="3600" i="1" dirty="0" smtClean="0">
                <a:solidFill>
                  <a:schemeClr val="tx1"/>
                </a:solidFill>
              </a:rPr>
              <a:t>ihn </a:t>
            </a:r>
            <a:r>
              <a:rPr lang="de-DE" sz="3600" i="1" dirty="0">
                <a:solidFill>
                  <a:schemeClr val="tx1"/>
                </a:solidFill>
              </a:rPr>
              <a:t>irgendwo liegenzulassen</a:t>
            </a:r>
            <a:r>
              <a:rPr lang="de-DE" sz="3600" i="1" dirty="0" smtClean="0">
                <a:solidFill>
                  <a:schemeClr val="tx1"/>
                </a:solidFill>
              </a:rPr>
              <a:t>.</a:t>
            </a:r>
            <a:r>
              <a:rPr lang="de-DE" sz="3600" dirty="0" smtClean="0">
                <a:solidFill>
                  <a:schemeClr val="tx1"/>
                </a:solidFill>
              </a:rPr>
              <a:t>“</a:t>
            </a:r>
          </a:p>
          <a:p>
            <a:pPr>
              <a:buFont typeface="Times New Roman" pitchFamily="16" charset="0"/>
              <a:buNone/>
              <a:defRPr/>
            </a:pPr>
            <a:endParaRPr lang="de-DE" sz="1300" dirty="0">
              <a:solidFill>
                <a:schemeClr val="tx1"/>
              </a:solidFill>
            </a:endParaRPr>
          </a:p>
          <a:p>
            <a:pPr algn="r">
              <a:buFont typeface="Times New Roman" pitchFamily="16" charset="0"/>
              <a:buNone/>
              <a:defRPr/>
            </a:pPr>
            <a:r>
              <a:rPr lang="de-DE" dirty="0" smtClean="0">
                <a:solidFill>
                  <a:schemeClr val="tx1"/>
                </a:solidFill>
              </a:rPr>
              <a:t>Der Soziologe Niklas Luhmann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Benutzerdefiniert</PresentationFormat>
  <Paragraphs>35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Microsoft YaHei</vt:lpstr>
      <vt:lpstr>Times New Roman</vt:lpstr>
      <vt:lpstr>Segoe UI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JEDE Entscheidung  enthält Risiken…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 Lenz</dc:creator>
  <cp:lastModifiedBy>Reinhard R. Lenz</cp:lastModifiedBy>
  <cp:revision>8</cp:revision>
  <cp:lastPrinted>1601-01-01T00:00:00Z</cp:lastPrinted>
  <dcterms:created xsi:type="dcterms:W3CDTF">2013-10-07T17:50:42Z</dcterms:created>
  <dcterms:modified xsi:type="dcterms:W3CDTF">2016-02-04T15:20:59Z</dcterms:modified>
</cp:coreProperties>
</file>