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1" r:id="rId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47" autoAdjust="0"/>
  </p:normalViewPr>
  <p:slideViewPr>
    <p:cSldViewPr showGuides="1">
      <p:cViewPr varScale="1">
        <p:scale>
          <a:sx n="44" d="100"/>
          <a:sy n="44" d="100"/>
        </p:scale>
        <p:origin x="1720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5485B45-46A5-41C8-B681-92529356F4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326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54A5C89E-5880-4443-884A-DC5A92AE6898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Wird </a:t>
            </a:r>
            <a:r>
              <a:rPr lang="de-DE" altLang="de-DE" u="sng" smtClean="0">
                <a:latin typeface="Times New Roman" panose="02020603050405020304" pitchFamily="18" charset="0"/>
              </a:rPr>
              <a:t>keine</a:t>
            </a:r>
            <a:r>
              <a:rPr lang="de-DE" altLang="de-DE" smtClean="0">
                <a:latin typeface="Times New Roman" panose="02020603050405020304" pitchFamily="18" charset="0"/>
              </a:rPr>
              <a:t> Bedrohung empfunden, sinkt die Bereitschaft zur Vorsorge!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Beispiel: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Mitarbeiter werden spontan am Werkstor befragt: </a:t>
            </a:r>
            <a:br>
              <a:rPr lang="de-DE" altLang="de-DE" smtClean="0">
                <a:latin typeface="Times New Roman" panose="02020603050405020304" pitchFamily="18" charset="0"/>
              </a:rPr>
            </a:br>
            <a:r>
              <a:rPr lang="de-DE" altLang="de-DE" smtClean="0">
                <a:latin typeface="Times New Roman" panose="02020603050405020304" pitchFamily="18" charset="0"/>
              </a:rPr>
              <a:t>Wie wahrscheinlich ist es, dass sie sich heute eine Handverletzung zuziehen?“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Alle auf diese Weise gewonnenen Daten definieren willkürlich die vorhandenen Risikoeinschätzung - den Ausgangswert 1.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Wird eine wirkungsvolle Aktion gefahren, steigt die Einschätzung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der Eintrittswahrscheinlichkeit und die Wahrnehmung einer Bedrohung.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0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BCEB6352-398F-482D-A543-01A8A2175191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Gelingt es durch eine Intervention zur Bewusstseinsbildung die Risikoeinschätzung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auf dieser Skala beispielsweise um 5 Punkte nach oben zu heben,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kann gesteigerte Sensibilität (Vorsicht, Aufmerksamkeit) unterstellt werden.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Der prozentuale Anstieg der Kurve ist ein Maß für die Qualität einer Aktion.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Wenn der Aussage zugestimmt wird, dass die 'Risikoeinschätzung das Vorsorgeverhalten bestimmt',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wird sich das Ergebnis in der Unfallstatistik kurzfristig und in der Fehlzeitenstatistik mittelfristig widerspiegeln.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Mit einer erfolgreichen Intervention zur Sensibilisierung der Mitarbeiter gelingt es,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die erhöhte Risikoeinschätzung möglichst lange aufrechtzuerhalten.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Die Dauer auf höchstem Niveau ist ein Maß dafür, wie intensiv die Kampagne von den Führungskräften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 angenommen worden ist bzw. welches Niveau die Sicherheits- und Gesundheitskultur bereits hat. 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Empfinden Führungskräfte die Intervention als ihre Maßnahme, als ihren Erfolg, als Unterstützung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ihrer Verantwortung im Arbeitsschutz gerecht zu werden,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dann bleibt die erhöhte Sensibilität über einen längeren Zeitraum erhalten.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9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EF5932D9-03F1-4346-A0F9-E8BAE1244F14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mtClean="0">
                <a:latin typeface="Times New Roman" panose="02020603050405020304" pitchFamily="18" charset="0"/>
              </a:rPr>
              <a:t>Das fatale Problem ist, dass die Risikoeinschätzung umso eher absinkt,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je erfolgreicher die Maßnahme ist. Gesunkene Unfallzahlen/Fehlzeiten oder Null-Unfälle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durch bessere Bewältigungsstrategien und höhere Sensibilität beweisen täglich,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dass keine Bedrohungen vorhanden sind.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Versuche einer künstlichen Aufrechterhaltung einer Bedrohung im Empfinden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der Mitarbeiter werden abgelehnt und gefährden die Glaubwürdigkeit der Akteure.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Beruhigend wirkt die Tatsache, dass viele Indizien darauf hinweisen,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dass jede Intervention einen bleibenden Zugewinn hinterlässt.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Was in jedem Fall einer nachhaltigen Wirkung dient,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sind technische und organisatorische Veränderungen,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wenn sie als Ergebnisse eines erhöhten Grades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an Bewusstsein/Sensibilisierung aus der Intervention umgesetzt wurden.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Sensibilisieren ist wie Staub wischen!</a:t>
            </a:r>
          </a:p>
          <a:p>
            <a:endParaRPr lang="de-DE" altLang="de-DE" smtClean="0">
              <a:latin typeface="Times New Roman" panose="02020603050405020304" pitchFamily="18" charset="0"/>
            </a:endParaRPr>
          </a:p>
          <a:p>
            <a:r>
              <a:rPr lang="de-DE" altLang="de-DE" smtClean="0">
                <a:latin typeface="Times New Roman" panose="02020603050405020304" pitchFamily="18" charset="0"/>
              </a:rPr>
              <a:t>Ein permanenter Vorgang, der nie endet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Ein Ende wird es nur geben, wenn technische und organisatorische </a:t>
            </a:r>
            <a:br>
              <a:rPr lang="de-DE" altLang="de-DE" smtClean="0">
                <a:latin typeface="Times New Roman" panose="02020603050405020304" pitchFamily="18" charset="0"/>
              </a:rPr>
            </a:br>
            <a:r>
              <a:rPr lang="de-DE" altLang="de-DE" smtClean="0">
                <a:latin typeface="Times New Roman" panose="02020603050405020304" pitchFamily="18" charset="0"/>
              </a:rPr>
              <a:t>Lösungen gefunden werden, die eine Sensibilisierung überflüssig werden lassen.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Dazu ist es notwendig, dass die gesamte Führungsmannschaft inklusive </a:t>
            </a:r>
          </a:p>
          <a:p>
            <a:r>
              <a:rPr lang="de-DE" altLang="de-DE" smtClean="0">
                <a:latin typeface="Times New Roman" panose="02020603050405020304" pitchFamily="18" charset="0"/>
              </a:rPr>
              <a:t>der Unternehmensleitung durch die Maßnahme ebenfalls sensibilisiert wurde.</a:t>
            </a:r>
          </a:p>
        </p:txBody>
      </p:sp>
    </p:spTree>
    <p:extLst>
      <p:ext uri="{BB962C8B-B14F-4D97-AF65-F5344CB8AC3E}">
        <p14:creationId xmlns:p14="http://schemas.microsoft.com/office/powerpoint/2010/main" val="210256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40752-E3E4-4215-806F-D628190219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61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09623-9353-43FE-AA8E-6E78576F58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636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48467-D9DF-4DFF-9D3A-DE49C12267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647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82331-401B-419B-B55F-6FB8C99794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01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F820D-864A-41A0-8524-E031282A49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046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2F380-2728-4CC9-83B9-0C4FFAC0330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315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AF5D3-568A-4729-87CF-98FA3AC43A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069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CF3EB-1E8A-4AF1-9B44-257DA36A2C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654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F7DD6-01F7-4A41-AFE7-EC4B5BD56A6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20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9F7D3-B18D-4D67-A2A0-8D890FC505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6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5D3-F9D7-48A2-920A-2C1937AC12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452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82D396AD-0F63-4033-826A-FFE46D23EFE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Lenz\Documents\1 Eigene Texte\3 VISUALISIERUNGEN\Trentzsch\Diagramme\Bewusstseingrad\Bewusstseinsgrad_280x210mm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008062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Lenz\Documents\1 Eigene Texte\3 VISUALISIERUNGEN\Trentzsch\Diagramme\Bewusstseingrad\Bewusstseinsgrad_280x210mm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Lenz\Documents\1 Eigene Texte\3 VISUALISIERUNGEN\Trentzsch\Diagramme\Bewusstseingrad\Bewusstseinsgrad_280x210mm-3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008062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Benutzerdefiniert</PresentationFormat>
  <Paragraphs>46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SimSun</vt:lpstr>
      <vt:lpstr>Times New Roman</vt:lpstr>
      <vt:lpstr>Arial Unicode MS</vt:lpstr>
      <vt:lpstr>Larissa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</dc:creator>
  <cp:lastModifiedBy>Reinhard R. Lenz</cp:lastModifiedBy>
  <cp:revision>4</cp:revision>
  <cp:lastPrinted>2011-12-10T17:39:20Z</cp:lastPrinted>
  <dcterms:created xsi:type="dcterms:W3CDTF">2011-11-23T08:07:13Z</dcterms:created>
  <dcterms:modified xsi:type="dcterms:W3CDTF">2016-09-01T11:07:40Z</dcterms:modified>
</cp:coreProperties>
</file>