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45" r:id="rId2"/>
    <p:sldMasterId id="2147483749" r:id="rId3"/>
  </p:sldMasterIdLst>
  <p:notesMasterIdLst>
    <p:notesMasterId r:id="rId20"/>
  </p:notesMasterIdLst>
  <p:sldIdLst>
    <p:sldId id="957" r:id="rId4"/>
    <p:sldId id="266" r:id="rId5"/>
    <p:sldId id="962" r:id="rId6"/>
    <p:sldId id="407" r:id="rId7"/>
    <p:sldId id="421" r:id="rId8"/>
    <p:sldId id="422" r:id="rId9"/>
    <p:sldId id="423" r:id="rId10"/>
    <p:sldId id="424" r:id="rId11"/>
    <p:sldId id="427" r:id="rId12"/>
    <p:sldId id="426" r:id="rId13"/>
    <p:sldId id="431" r:id="rId14"/>
    <p:sldId id="432" r:id="rId15"/>
    <p:sldId id="425" r:id="rId16"/>
    <p:sldId id="428" r:id="rId17"/>
    <p:sldId id="430" r:id="rId18"/>
    <p:sldId id="269"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A08"/>
    <a:srgbClr val="A50021"/>
    <a:srgbClr val="B60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5033" autoAdjust="0"/>
  </p:normalViewPr>
  <p:slideViewPr>
    <p:cSldViewPr snapToGrid="0" showGuides="1">
      <p:cViewPr varScale="1">
        <p:scale>
          <a:sx n="79" d="100"/>
          <a:sy n="79" d="100"/>
        </p:scale>
        <p:origin x="773" y="62"/>
      </p:cViewPr>
      <p:guideLst>
        <p:guide orient="horz" pos="2160"/>
        <p:guide pos="3840"/>
      </p:guideLst>
    </p:cSldViewPr>
  </p:slideViewPr>
  <p:outlineViewPr>
    <p:cViewPr>
      <p:scale>
        <a:sx n="33" d="100"/>
        <a:sy n="33" d="100"/>
      </p:scale>
      <p:origin x="0" y="-6956"/>
    </p:cViewPr>
  </p:outlineViewPr>
  <p:notesTextViewPr>
    <p:cViewPr>
      <p:scale>
        <a:sx n="150" d="100"/>
        <a:sy n="150" d="100"/>
      </p:scale>
      <p:origin x="0" y="0"/>
    </p:cViewPr>
  </p:notesTextViewPr>
  <p:sorterViewPr>
    <p:cViewPr varScale="1">
      <p:scale>
        <a:sx n="1" d="1"/>
        <a:sy n="1" d="1"/>
      </p:scale>
      <p:origin x="0" y="-1392"/>
    </p:cViewPr>
  </p:sorterViewPr>
  <p:notesViewPr>
    <p:cSldViewPr snapToGrid="0" showGuides="1">
      <p:cViewPr>
        <p:scale>
          <a:sx n="50" d="100"/>
          <a:sy n="50" d="100"/>
        </p:scale>
        <p:origin x="2640" y="-1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900488"/>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1FD326AC-8025-034C-699F-95D6C0E2F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186"/>
            <a:ext cx="6858000" cy="1469917"/>
          </a:xfrm>
          <a:prstGeom prst="rect">
            <a:avLst/>
          </a:prstGeom>
        </p:spPr>
      </p:pic>
      <p:pic>
        <p:nvPicPr>
          <p:cNvPr id="11" name="Grafik 10">
            <a:extLst>
              <a:ext uri="{FF2B5EF4-FFF2-40B4-BE49-F238E27FC236}">
                <a16:creationId xmlns:a16="http://schemas.microsoft.com/office/drawing/2014/main" id="{E5A92D5F-9FD9-2D64-11B4-D891D2474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9" y="8307263"/>
            <a:ext cx="6858000" cy="1044871"/>
          </a:xfrm>
          <a:prstGeom prst="rect">
            <a:avLst/>
          </a:prstGeom>
        </p:spPr>
      </p:pic>
    </p:spTree>
    <p:extLst>
      <p:ext uri="{BB962C8B-B14F-4D97-AF65-F5344CB8AC3E}">
        <p14:creationId xmlns:p14="http://schemas.microsoft.com/office/powerpoint/2010/main" val="239095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Der Prozess „Ambition 365“ hat die Senkung der Unfallzahlen als oberstes Ziel. Als messbare Einheit einer Sensibilisierung dient die Zunahme an Präventionsleistungen.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Jedes Ereignis hat einen mehr oder weniger großen Verhaltensanteil. Persönliches Verhalten kann nicht nur Unfälle begünstigen, sondern durch proaktives Handeln auch fehlende oder fehlerhafte Sicherheitsbarrieren ausgleichen. Entwicklungen auf der Ebene von Behavior Based Safety (BBS) sind prozesshafte Vorgänge.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Zufällig erzielte gute Ergebnisse können im Folgejahr ebenso zufällig wieder schlechter werden. Mit „Ambition 365“ wird eine Strategie angestrebt, eine unfallfreie Unternehmenskultur zu entwickeln, die Beständigkeit verspricht. In zurückliegenden Prozessen wurden im Nebeneffekt Prozesse kontrollierter beherrscht,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de-DE" sz="1100" dirty="0">
                <a:latin typeface="Arial" panose="020B0604020202020204" pitchFamily="34" charset="0"/>
                <a:cs typeface="Arial" panose="020B0604020202020204" pitchFamily="34" charset="0"/>
              </a:rPr>
              <a:t>Mehr Informationen unter: https://www.institut-input.de/ambition-365.html</a:t>
            </a:r>
          </a:p>
          <a:p>
            <a:r>
              <a:rPr lang="de-DE" sz="1100" dirty="0">
                <a:latin typeface="Arial" panose="020B0604020202020204" pitchFamily="34" charset="0"/>
                <a:cs typeface="Arial" panose="020B0604020202020204" pitchFamily="34" charset="0"/>
              </a:rPr>
              <a:t>und: https://www.institut-input.de/praeventionskultur/</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D841-FDDB-4EA8-98B4-C4880A165E1D}"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80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In der Feldphase werden die guten Vorsätze aus den Workshops in die Praxis getragen und ausprobiert.  Damit der Faden nicht verloren geht sollte die Feldphase 6-8 Wochen nicht überschreiten.</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6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Ca. 6 bis 8 Wochen nach jedem Workshop finden Feedbackgespräche mit den Teilnehmern statt (Was hat geklappt? Wie kann der Prozess verstetigt werden? Welche nächsten Entwicklungsschritte sind sinnvoll? Warum hat etwas nicht funktioniert? Was muss geändert werden, damit es funktioniert?) Mit entsprechenden Weiterentwicklungen oder Korrekturen werden bis zum Beginn des nächsten Moduls wiederum Feldversuche durchgeführt.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optimale Konstellation ergibt sich, wenn mehrere Gespräche mit max. 5 Teilnehmern für 90 Minuten angeboten werden können. Pro Tag sind max. 4 Gespräche möglich. Hieraus ergibt sich eine Anzahl von ca. 20 Teilnehmern pro Tag.</a:t>
            </a:r>
          </a:p>
          <a:p>
            <a:pPr marL="0" marR="0" lvl="0" indent="0" algn="l" defTabSz="990478" rtl="0" eaLnBrk="1" fontAlgn="base" latinLnBrk="0" hangingPunct="1">
              <a:spcBef>
                <a:spcPct val="30000"/>
              </a:spcBef>
              <a:spcAft>
                <a:spcPts val="1300"/>
              </a:spcAft>
              <a:buClr>
                <a:srgbClr val="000000"/>
              </a:buClr>
              <a:buSzPct val="100000"/>
              <a:buFontTx/>
              <a:buNone/>
              <a:tabLst/>
              <a:defRPr/>
            </a:pPr>
            <a:r>
              <a:rPr lang="de-DE" sz="1100" dirty="0">
                <a:latin typeface="Arial" panose="020B0604020202020204" pitchFamily="34" charset="0"/>
                <a:cs typeface="Arial" panose="020B0604020202020204" pitchFamily="34" charset="0"/>
              </a:rPr>
              <a:t>Die Ergebnisse der Workshops und Feedbackgespräche werden im Anschluss per Protokoll und Präsentation dem Lenkungsteam vorgestellt. Es werden Entscheidungsvorlagen vorgelegt, um hemmende Barrieren zu verringern bzw. mögliche Hindernisse im Durchfluss zu glätten.</a:t>
            </a:r>
          </a:p>
          <a:p>
            <a:pPr defTabSz="990478" fontAlgn="base">
              <a:spcBef>
                <a:spcPct val="30000"/>
              </a:spcBef>
              <a:spcAft>
                <a:spcPts val="1300"/>
              </a:spcAft>
              <a:buClr>
                <a:srgbClr val="000000"/>
              </a:buClr>
              <a:buSzPct val="100000"/>
              <a:defRPr/>
            </a:pPr>
            <a:endParaRPr lang="de-DE" sz="11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45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In der 2ten Feldphase werden eventuelle Korrekturen getestet, erfolgreiche Strategien verstetigt oder logisch weiterentwickelt.</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Aus allen Erkenntnissen wird wiederum ein Bericht mit Entscheidungsvorlagen erstellt, der dem Lenkungsteam in einer ca. vierstündigen Veranstaltung zur Abstimmung präsentiert wird.</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30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85863"/>
            <a:ext cx="5486400" cy="3086100"/>
          </a:xfrm>
        </p:spPr>
      </p:sp>
      <p:sp>
        <p:nvSpPr>
          <p:cNvPr id="3" name="Notizenplatzhalter 2"/>
          <p:cNvSpPr>
            <a:spLocks noGrp="1"/>
          </p:cNvSpPr>
          <p:nvPr>
            <p:ph type="body" idx="1"/>
          </p:nvPr>
        </p:nvSpPr>
        <p:spPr>
          <a:xfrm>
            <a:off x="685800" y="4557716"/>
            <a:ext cx="5486400" cy="3189283"/>
          </a:xfrm>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Im zweiten Modul werden in gemeinsamen Veranstaltungen mit Meistern und den zugehörigen Vorarbeitern die Schnittstellen und Schnittmengen zwischen den Schichten sowie top-down als auch bottom-up beleuchtet und gegebenenfalls optimiert.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Betrachtung der Schnittstellen zu vor- und nachgeschalteten Bearbeitungsanlagen sind darauf angelegt, Risiken durch die Reduzierung ungeplanter Arbeiten zu minimieren. Die Risikooptimierung der Schnittstellen wirkt weit über den Aspekt der Arbeitssicherheit hinaus (z.B. </a:t>
            </a:r>
            <a:r>
              <a:rPr lang="de-DE" sz="1100" dirty="0" err="1">
                <a:latin typeface="Arial" panose="020B0604020202020204" pitchFamily="34" charset="0"/>
                <a:cs typeface="Arial" panose="020B0604020202020204" pitchFamily="34" charset="0"/>
              </a:rPr>
              <a:t>Vergleichmäßigung</a:t>
            </a:r>
            <a:r>
              <a:rPr lang="de-DE" sz="1100" dirty="0">
                <a:latin typeface="Arial" panose="020B0604020202020204" pitchFamily="34" charset="0"/>
                <a:cs typeface="Arial" panose="020B0604020202020204" pitchFamily="34" charset="0"/>
              </a:rPr>
              <a:t> im Materialfluss, weniger Abrisse/Staus).</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Zudem wird ein Aktionstag mit der gesamten Belegschaft vorbereitet.</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Im Prozessverlauf haben sich Aktionstage zur Sensibilisierung aller Mitarbeiter bewährt. Innerhalb der Aktionstage werden Startimpulse gesendet, die im Anschluss in den Arbeitsalltag integriert werden. In den Seminaren im Vorfeld des Aktionstages werden Rolle und Funktion der Meister, Vorarbeiter und Sicherheitsbeauftragte innerhalb der Aktionstage integriert.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Aktionstage werden am effektivsten so organisiert, dass für jeweils 90 Minuten Mitarbeitergruppen von 15 – 20 Personen erreicht werden. Die Veranstaltungen können als Kurzversion (max. 4 Veranstaltungen/Tag) oder Intensivvariante (je ca. 4 Stunden, max. 2 Veranstaltungen/Tag) durch den Lenkungskreis gewählt werden.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Am Ende des Aktionstages erhalten die Mitarbeiter Instrumente, mit denen die Übertragung auf den Arbeitsplatz gelingt. 6 – 8 Wochen nach den Aktionstagen erfolgt wiederum eine Feedbackschleife mit Vorarbeitern und Sicherheitsbeauftragten. Die Erkenntnisse werden dem Lenkungskreis vorgestellt.</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533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Im dritten Modul werden Meister und mittleres Management zusammengefasst, um die Bedingungen guter Teams und die Aufrechterhaltung von Dream-Teams zu entwickeln und festzulegen.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Parallel werden Veranstaltungen mit Vorarbeitern und Sicherheitsbeauftragten durchgeführt, um den Startpunkt für kleine gemeinsame Projekte zu setzen.</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Es begünstigt gegenseitige Fürsorge und die Funktion, Verhaltenskorrekturen zu geben oder anzunehmen, wenn ein guter Teamspirit entwickelt ist. Ein Team entsteht nicht, weil man es so benennt. Es werden zusammengewürfelte Haufen, eine Gruppe, ein Team oder ein Dream-Team unterschieden. In entsprechend angelegten Workshops wird der nächsthöhere Level angestrebt.</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Gelingt es, am Thema Arbeitssicherheit hochleistungsfähige Teams zu entwickeln und auf hohem Niveau zu halten, wirkt diese Funktion weit über den Arbeitsschutz hinaus.</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140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Mitarbeiter benachbarter Bearbeitungsprozesse oder voneinander abhängige Abteilungen besuchen sich im 4ten Modul, erklären sich und ihre Bedingungen und arbeiten an einem besseren Verständnis.</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Es ist sinnvoll, die Workshops mit den Führungskräften in einem halbjährigen Rhythmus (Frühjahr/Herbst) durchzuführen. Vergeht zu viel Zeit zwischen den Modulen, müssen Anknüpfungspunkte neu aufgebaut werden.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Module sind in sich abgeschlossene und dennoch aufbauende und verzahnte Einheiten. Das Lenkungsteam kann nach jedem Modul entscheiden, ob der Prozess fortgesetzt wird und ob es gegebenenfalls inhaltliche oder methodische Anpassungen geben soll. Nach dem 3. Modul kann entschieden werden, ob ein 4. und 5. Modul entwickelt wird.</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93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Arial" panose="020B0604020202020204" pitchFamily="34" charset="0"/>
                <a:cs typeface="Arial" panose="020B0604020202020204" pitchFamily="34" charset="0"/>
              </a:rPr>
              <a:t>Um eine neue Kultur zu implementieren, muss das Gesamtsystem </a:t>
            </a:r>
            <a:br>
              <a:rPr lang="de-DE" sz="1100" dirty="0">
                <a:latin typeface="Arial" panose="020B0604020202020204" pitchFamily="34" charset="0"/>
                <a:cs typeface="Arial" panose="020B0604020202020204" pitchFamily="34" charset="0"/>
              </a:rPr>
            </a:br>
            <a:r>
              <a:rPr lang="de-DE" sz="1100" dirty="0">
                <a:latin typeface="Arial" panose="020B0604020202020204" pitchFamily="34" charset="0"/>
                <a:cs typeface="Arial" panose="020B0604020202020204" pitchFamily="34" charset="0"/>
              </a:rPr>
              <a:t>in Richtung „Ziel“ gebracht werden.</a:t>
            </a:r>
          </a:p>
          <a:p>
            <a:r>
              <a:rPr lang="de-DE" sz="1100" dirty="0">
                <a:latin typeface="Arial" panose="020B0604020202020204" pitchFamily="34" charset="0"/>
                <a:cs typeface="Arial" panose="020B0604020202020204" pitchFamily="34" charset="0"/>
              </a:rPr>
              <a:t>Viele Systeme sind auf Verharrung angelegt. (Lothar Späth)</a:t>
            </a:r>
          </a:p>
          <a:p>
            <a:r>
              <a:rPr lang="de-DE" sz="1100" dirty="0">
                <a:latin typeface="Arial" panose="020B0604020202020204" pitchFamily="34" charset="0"/>
                <a:cs typeface="Arial" panose="020B0604020202020204" pitchFamily="34" charset="0"/>
              </a:rPr>
              <a:t>Es ist leichter ein System neu aufzubauen als ein altes zu zerschlagen (Wendelin Wiedeking)</a:t>
            </a:r>
          </a:p>
          <a:p>
            <a:r>
              <a:rPr lang="de-DE" sz="1100" dirty="0">
                <a:latin typeface="Arial" panose="020B0604020202020204" pitchFamily="34" charset="0"/>
                <a:cs typeface="Arial" panose="020B0604020202020204" pitchFamily="34" charset="0"/>
              </a:rPr>
              <a:t>Unterschiedliche Kräfte bewegen sich nicht unbedingt in die gleiche Richtung.</a:t>
            </a:r>
          </a:p>
          <a:p>
            <a:r>
              <a:rPr lang="de-DE" sz="1100" dirty="0">
                <a:latin typeface="Arial" panose="020B0604020202020204" pitchFamily="34" charset="0"/>
                <a:cs typeface="Arial" panose="020B0604020202020204" pitchFamily="34" charset="0"/>
              </a:rPr>
              <a:t>Die inneren Strukturen behindern sich möglicher Weise gegenseitig.</a:t>
            </a:r>
          </a:p>
          <a:p>
            <a:r>
              <a:rPr lang="de-DE" sz="1100" dirty="0">
                <a:latin typeface="Arial" panose="020B0604020202020204" pitchFamily="34" charset="0"/>
                <a:cs typeface="Arial" panose="020B0604020202020204" pitchFamily="34" charset="0"/>
              </a:rPr>
              <a:t>Energiezufuhr auf das System bewegt einzelne Komponenten.</a:t>
            </a:r>
          </a:p>
          <a:p>
            <a:r>
              <a:rPr lang="de-DE" sz="1100" dirty="0">
                <a:latin typeface="Arial" panose="020B0604020202020204" pitchFamily="34" charset="0"/>
                <a:cs typeface="Arial" panose="020B0604020202020204" pitchFamily="34" charset="0"/>
              </a:rPr>
              <a:t>Das umschließende Netz symbolisiert die Grenzen des Unternehmens und bremst eine freie Energieentfaltung.</a:t>
            </a:r>
          </a:p>
          <a:p>
            <a:r>
              <a:rPr lang="de-DE" sz="1100" dirty="0">
                <a:latin typeface="Arial" panose="020B0604020202020204" pitchFamily="34" charset="0"/>
                <a:cs typeface="Arial" panose="020B0604020202020204" pitchFamily="34" charset="0"/>
              </a:rPr>
              <a:t>Gegenläufige Motive lassen Kräfte vielleicht sogar in Gegenrichtung abprallen.</a:t>
            </a:r>
          </a:p>
          <a:p>
            <a:r>
              <a:rPr lang="de-DE" sz="1100" dirty="0">
                <a:latin typeface="Arial" panose="020B0604020202020204" pitchFamily="34" charset="0"/>
                <a:cs typeface="Arial" panose="020B0604020202020204" pitchFamily="34" charset="0"/>
              </a:rPr>
              <a:t>Um das Ziel zu erreichen braucht es Beharrlichkeit.</a:t>
            </a:r>
          </a:p>
          <a:p>
            <a:endParaRPr lang="en-US"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E7882-C004-472E-8C6E-8A274F8DD24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94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Kulturentwicklung ist ein Prozess (kein Projekt mit definiertem Anfang und Ende)</a:t>
            </a:r>
          </a:p>
          <a:p>
            <a:r>
              <a:rPr lang="de-DE" dirty="0"/>
              <a:t>Die Welt ändert sich rasant. Soll Kultur einem gesellschaftlichen Kulturwandel nicht nacheilend sein, sondern eher vorausgehen, Bedarf es innovativer, ineinander verzahnter, aufbauender Impulse auf allen Ebenen.</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 Kulturprozess ist ein mächtiger Klotz.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Kräfte müssen gebündelt werden, um in Bewegung zu kommen.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wird Leute geben, die daneben stehen und zuschauen.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wird Leute geben, die auf die Uhr schauen.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ersten Millimeter sind sehr schwierig und erfordern viel Kraft.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Ist der Prozess erst einmal in Bewegung, ist er nur schwer aufzuhalten.</a:t>
            </a:r>
          </a:p>
          <a:p>
            <a:endParaRPr lang="en-US"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E7882-C004-472E-8C6E-8A274F8DD24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95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Vorarbeiter</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Arbeitsschutz ist Führungsaufgabe. Führungsaufgaben erfordern Führungskompetenz. Führungskompetenz im „Arbeitsschutz“ entwickelt, wirkt über den Arbeitsschutz hinaus.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Grundregeln der Arbeitssicherheit müssen für einzelne Bereiche konkretisiert, operationalisiert und messbar werden.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Vorarbeiter sollen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eigene Rolle und Verantwortung bezüglich der Grundregeln kennen und annehmen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 wachem Auge auf gefahrgeneigte Arbeitsweisen reagieren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…vorhandene Arbeitsschutz-Tools überzeugend einsetzen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…präventiven Arbeitsschutz als Arbeits- und Verantwortungsentlastung erleben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..Verbandsbucheintragungen, </a:t>
            </a:r>
            <a:r>
              <a:rPr kumimoji="0" lang="de-DE"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Beinahunfälle</a:t>
            </a: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und kritische Ereignisse als Hinweis auf verbesserungswürdige Tatbestände behandeln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Ressourcen und Kompetenzen der Sicherheitsbeauftragten aktiv einbeziehen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 Vertrauensverhältnis zum Sicherheitsbeauftragten entwickeln.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..Sicherheitsbeauftragten innerhalb der Mannschaft den Rücken stärken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Meister</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reine Bestätigung eingehaltener Quoten oder die leblose Abarbeitung von Checklisten benötigen gegebenenfalls mehr Hinwendung und Selbstüberzeugung. Abstrakte Ebenen wie Fürsorge, Partnerschaft usw. benötigen auf der Ebene der Kulturentwicklung Konkretisierung.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Meister sollen…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…vorhandene Arbeitsschutz-Tools überzeugend einsetzen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…Ergebnisse und Beschlüsse wertschätzend durchsetzen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…präventiven Arbeitsschutz als Arbeits- und Verantwortungsentlastung    erleben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…Freiräume suchen und schaffen sowie aktiv nutzen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…vertrauensvolle Atmosphäre entwickeln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…Kommunikation und Erfahrungsaustausch unter den Schichten fördern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…Präventionsleistungen fordern und fördern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Sicherheitsbeauftragte</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Nur selbstbewusste Sicherheitsbeauftragte, die nicht beim ersten Widerstand aufgeben, können ihre Rolle und Funktion erfolgreich ausüben.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Sicherheitsbeauftragte sollen…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…ihre Möglichkeiten nutzen, als Botschafter und Multiplikatoren zu agieren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…Bedürfnisse und Wünsche der Mannschaft gegenüber dem Management vortragen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…Botschaften des Managements positiv kommunizieren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…Selbstbewusstsein weiterentwickeln, um in kritischen Situationen einzugreifen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…organisatorische Sicherheitshemmnisse aufspüren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…Führungskompetenz in Sachen Sicherheit und Gesundheit trainieren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Mitarbeiter</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Veranstaltungen für Mitarbeiter anbieten, die das Ziel verfolgen, in den Mitarbeitern Meinungsbildungsprozesse anzuregen.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Mitarbeiter sollen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…Risiken frühzeitig erkennen, realistisch bewerten und angemessene Bewältigungsstrategien anwenden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Sinnhaftigkeit von Sicherheitsregeln nachvollziehen und/oder akzeptieren.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…PSA akzeptieren und benutzen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der Weiterentwicklung mitwirken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…vorausschauend Arbeiten, Gefahren antizipieren, proaktiv Handeln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…Hände/Körper dort weglassen, wo sie nichts zu suchen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100"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E7882-C004-472E-8C6E-8A274F8DD24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32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57288"/>
            <a:ext cx="5486400" cy="3086100"/>
          </a:xfrm>
        </p:spPr>
      </p:sp>
      <p:sp>
        <p:nvSpPr>
          <p:cNvPr id="3" name="Notizenplatzhalter 2"/>
          <p:cNvSpPr>
            <a:spLocks noGrp="1"/>
          </p:cNvSpPr>
          <p:nvPr>
            <p:ph type="body" idx="1"/>
          </p:nvPr>
        </p:nvSpPr>
        <p:spPr>
          <a:xfrm>
            <a:off x="685800" y="4319584"/>
            <a:ext cx="5486400" cy="3732216"/>
          </a:xfrm>
        </p:spPr>
        <p:txBody>
          <a:bodyPr/>
          <a:lstStyle/>
          <a:p>
            <a:pPr>
              <a:spcAft>
                <a:spcPts val="1300"/>
              </a:spcAft>
            </a:pPr>
            <a:r>
              <a:rPr lang="de-DE" sz="1100" dirty="0">
                <a:latin typeface="Arial" panose="020B0604020202020204" pitchFamily="34" charset="0"/>
                <a:cs typeface="Arial" panose="020B0604020202020204" pitchFamily="34" charset="0"/>
              </a:rPr>
              <a:t>Im ersten Ansatz werden 3 oder 4 Module definiert. </a:t>
            </a:r>
          </a:p>
          <a:p>
            <a:pPr>
              <a:spcAft>
                <a:spcPts val="1300"/>
              </a:spcAft>
            </a:pPr>
            <a:r>
              <a:rPr lang="de-DE" sz="1100" b="1" dirty="0">
                <a:latin typeface="Arial" panose="020B0604020202020204" pitchFamily="34" charset="0"/>
                <a:cs typeface="Arial" panose="020B0604020202020204" pitchFamily="34" charset="0"/>
              </a:rPr>
              <a:t>Ein Kernteam wird eingerichtet.</a:t>
            </a:r>
            <a:br>
              <a:rPr lang="de-DE" sz="1100" b="1" dirty="0">
                <a:latin typeface="Arial" panose="020B0604020202020204" pitchFamily="34" charset="0"/>
                <a:cs typeface="Arial" panose="020B0604020202020204" pitchFamily="34" charset="0"/>
              </a:rPr>
            </a:br>
            <a:r>
              <a:rPr lang="de-DE" sz="1100" b="1" dirty="0">
                <a:latin typeface="Arial" panose="020B0604020202020204" pitchFamily="34" charset="0"/>
                <a:cs typeface="Arial" panose="020B0604020202020204" pitchFamily="34" charset="0"/>
              </a:rPr>
              <a:t>R</a:t>
            </a:r>
            <a:r>
              <a:rPr lang="de-DE" sz="1100" dirty="0">
                <a:latin typeface="Arial" panose="020B0604020202020204" pitchFamily="34" charset="0"/>
                <a:cs typeface="Arial" panose="020B0604020202020204" pitchFamily="34" charset="0"/>
              </a:rPr>
              <a:t>egelmäßige Treffen, (Virtuell oder Präsenz) besprechen den Fortschritt des Projektes sowie die logische Fortführung und die Organisation der nächsten Schritte.</a:t>
            </a:r>
          </a:p>
          <a:p>
            <a:pPr>
              <a:spcAft>
                <a:spcPts val="1300"/>
              </a:spcAft>
            </a:pPr>
            <a:r>
              <a:rPr lang="de-DE" sz="1100" dirty="0">
                <a:latin typeface="Arial" panose="020B0604020202020204" pitchFamily="34" charset="0"/>
                <a:cs typeface="Arial" panose="020B0604020202020204" pitchFamily="34" charset="0"/>
              </a:rPr>
              <a:t>Das Kernteam besteht aus 6-7 Teilnehmern. Ein Projektleiter mit Produktionserfahrung wird benannt. Regelmäßige Termine werden frühzeitig abgestimmt. Bewährt haben sich monatliche 1-stündige elektronische Treffen sowie quartalsweise 4-stündige Präsenztreffen.</a:t>
            </a:r>
          </a:p>
          <a:p>
            <a:pPr>
              <a:spcAft>
                <a:spcPts val="1300"/>
              </a:spcAft>
            </a:pPr>
            <a:r>
              <a:rPr lang="de-DE" sz="1100" dirty="0">
                <a:latin typeface="Arial" panose="020B0604020202020204" pitchFamily="34" charset="0"/>
                <a:cs typeface="Arial" panose="020B0604020202020204" pitchFamily="34" charset="0"/>
              </a:rPr>
              <a:t>Ein Lenkungskreis wird </a:t>
            </a:r>
            <a:r>
              <a:rPr lang="de-DE" sz="1100" b="1" dirty="0">
                <a:latin typeface="Arial" panose="020B0604020202020204" pitchFamily="34" charset="0"/>
                <a:cs typeface="Arial" panose="020B0604020202020204" pitchFamily="34" charset="0"/>
              </a:rPr>
              <a:t>eingerichtet</a:t>
            </a:r>
            <a:r>
              <a:rPr lang="de-DE" sz="1100" dirty="0">
                <a:latin typeface="Arial" panose="020B0604020202020204" pitchFamily="34" charset="0"/>
                <a:cs typeface="Arial" panose="020B0604020202020204" pitchFamily="34" charset="0"/>
              </a:rPr>
              <a:t>. Bevorzugt wird eine Klausurtagung um gemeinsame Visionen, Meilensteine und Ziele zu konkretisieren und zu committen.  </a:t>
            </a:r>
          </a:p>
          <a:p>
            <a:pPr>
              <a:spcAft>
                <a:spcPts val="1300"/>
              </a:spcAft>
            </a:pPr>
            <a:r>
              <a:rPr lang="de-DE" sz="1100" dirty="0">
                <a:latin typeface="Arial" panose="020B0604020202020204" pitchFamily="34" charset="0"/>
                <a:cs typeface="Arial" panose="020B0604020202020204" pitchFamily="34" charset="0"/>
              </a:rPr>
              <a:t>Ein Lenkungskreis besteht aus der Werksleitung und Entscheidungsträgern der oberen Führungskräfteebene. Die </a:t>
            </a:r>
            <a:r>
              <a:rPr lang="de-DE" sz="1100" dirty="0" err="1">
                <a:latin typeface="Arial" panose="020B0604020202020204" pitchFamily="34" charset="0"/>
                <a:cs typeface="Arial" panose="020B0604020202020204" pitchFamily="34" charset="0"/>
              </a:rPr>
              <a:t>SiFa</a:t>
            </a:r>
            <a:r>
              <a:rPr lang="de-DE" sz="1100" dirty="0">
                <a:latin typeface="Arial" panose="020B0604020202020204" pitchFamily="34" charset="0"/>
                <a:cs typeface="Arial" panose="020B0604020202020204" pitchFamily="34" charset="0"/>
              </a:rPr>
              <a:t> sowie der Betriebsrat erweitern diesen Kreis. Der Kreis trifft strategische und strukturelle Entscheidungen. im</a:t>
            </a:r>
          </a:p>
          <a:p>
            <a:pPr>
              <a:spcAft>
                <a:spcPts val="1300"/>
              </a:spcAft>
            </a:pPr>
            <a:r>
              <a:rPr lang="de-DE" sz="1100" dirty="0">
                <a:latin typeface="Arial" panose="020B0604020202020204" pitchFamily="34" charset="0"/>
                <a:cs typeface="Arial" panose="020B0604020202020204" pitchFamily="34" charset="0"/>
              </a:rPr>
              <a:t>Damit die Geschäftsführung/der Vorstand immer über den Fortschritt auf dem Laufenden bleibt und einbezogen wird, hat sich ein monatlicher </a:t>
            </a:r>
            <a:r>
              <a:rPr lang="de-DE" sz="1100" b="1" dirty="0">
                <a:latin typeface="Arial" panose="020B0604020202020204" pitchFamily="34" charset="0"/>
                <a:cs typeface="Arial" panose="020B0604020202020204" pitchFamily="34" charset="0"/>
              </a:rPr>
              <a:t>GF-Info</a:t>
            </a:r>
            <a:r>
              <a:rPr lang="de-DE" sz="1100" dirty="0">
                <a:latin typeface="Arial" panose="020B0604020202020204" pitchFamily="34" charset="0"/>
                <a:cs typeface="Arial" panose="020B0604020202020204" pitchFamily="34" charset="0"/>
              </a:rPr>
              <a:t> bewährt. </a:t>
            </a:r>
          </a:p>
          <a:p>
            <a:pPr>
              <a:spcAft>
                <a:spcPts val="1300"/>
              </a:spcAft>
            </a:pPr>
            <a:endParaRPr lang="de-DE" sz="11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6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259231"/>
            <a:ext cx="5486400" cy="4021170"/>
          </a:xfrm>
        </p:spPr>
        <p:txBody>
          <a:bodyPr/>
          <a:lstStyle/>
          <a:p>
            <a:pPr defTabSz="990478">
              <a:spcAft>
                <a:spcPts val="1300"/>
              </a:spcAft>
              <a:defRPr/>
            </a:pPr>
            <a:r>
              <a:rPr lang="de-DE" sz="1100" dirty="0">
                <a:latin typeface="Arial" panose="020B0604020202020204" pitchFamily="34" charset="0"/>
                <a:cs typeface="Arial" panose="020B0604020202020204" pitchFamily="34" charset="0"/>
              </a:rPr>
              <a:t>In der Literatur wird zwischen der Erfassung der „Sicherheitskultur“ und der eines „Sicherheitsklimas“ unterschieden. Das Sicherheitsklima bezieht sich auf direkt beobachtbare Phänomene, Einstellungen und Werte. Die tatsächlich gelebte Sicherheitskultur und der Kulturkern sind eher mit strukturierten, leitfadengeführten, qualifizierten Interviews herauszuarbeiten. Zielführend ist in jedem Fall eine Methodenvielfalt aus Sicherheitsaudits, Fragebögen, leitfadenbasierten qualitativen Interviews, Beobachtung, Dokumentenanalysen usw.</a:t>
            </a:r>
          </a:p>
          <a:p>
            <a:pPr marL="0" marR="0" lvl="0" indent="0" algn="l" defTabSz="990478" rtl="0" eaLnBrk="1" fontAlgn="auto" latinLnBrk="0" hangingPunct="1">
              <a:spcBef>
                <a:spcPts val="0"/>
              </a:spcBef>
              <a:spcAft>
                <a:spcPts val="1300"/>
              </a:spcAft>
              <a:buClrTx/>
              <a:buSzTx/>
              <a:buFontTx/>
              <a:buNone/>
              <a:tabLst/>
              <a:defRPr/>
            </a:pPr>
            <a:r>
              <a:rPr lang="de-DE" sz="1100" dirty="0">
                <a:latin typeface="Arial" panose="020B0604020202020204" pitchFamily="34" charset="0"/>
                <a:cs typeface="Arial" panose="020B0604020202020204" pitchFamily="34" charset="0"/>
              </a:rPr>
              <a:t>Um ein Meinungsbild zur tatsächlichen, momentanen Präventionskultur der beteiligten Hierarchien zu erfassen, werden zu Beginn des Prozesses Analysegespräche durchgeführt (hierarchisch getrennte Kleingruppen, 3-5 TN, 90 Min, 4/Tag). </a:t>
            </a:r>
          </a:p>
          <a:p>
            <a:pPr defTabSz="990478">
              <a:spcAft>
                <a:spcPts val="1300"/>
              </a:spcAft>
              <a:defRPr/>
            </a:pPr>
            <a:r>
              <a:rPr lang="de-DE" sz="1100" dirty="0">
                <a:latin typeface="Arial" panose="020B0604020202020204" pitchFamily="34" charset="0"/>
                <a:cs typeface="Arial" panose="020B0604020202020204" pitchFamily="34" charset="0"/>
              </a:rPr>
              <a:t>Ergänzt wird die Analyse durch den Abgleich mit vorhandenem Datenmaterial zum Unfallgeschehen und zu regelmäßig oder sporadisch erbrachten Präventionsleistungen.</a:t>
            </a:r>
            <a:br>
              <a:rPr lang="de-DE" sz="1100" dirty="0">
                <a:latin typeface="Arial" panose="020B0604020202020204" pitchFamily="34" charset="0"/>
                <a:cs typeface="Arial" panose="020B0604020202020204" pitchFamily="34" charset="0"/>
              </a:rPr>
            </a:br>
            <a:r>
              <a:rPr lang="de-DE" sz="1100" dirty="0"/>
              <a:t>Eine vorausgehende Begehung der Arbeitsplätze ist obligatorisch.</a:t>
            </a:r>
            <a:br>
              <a:rPr lang="de-DE" sz="1100" dirty="0"/>
            </a:br>
            <a:r>
              <a:rPr lang="de-DE" sz="1100" dirty="0"/>
              <a:t>Erweitert werden kann die Analyse durch zusätzliche Verhaltensbeobachtung an den Arbeitsplätzen.</a:t>
            </a:r>
          </a:p>
          <a:p>
            <a:pPr>
              <a:spcAft>
                <a:spcPts val="1300"/>
              </a:spcAft>
            </a:pPr>
            <a:r>
              <a:rPr lang="de-DE" sz="1100" dirty="0"/>
              <a:t>In zahlreichen Großbetrieben werden regelmäßig schriftliche Befragungen durchgeführt. Mehr davon sind in der Regel nicht zielführend und bedürfen  in der Regel eines langwierigen Abstimmungsprozesses. </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36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wesentlichen Erkenntnisse aus der Analyse werden zunächst im Kernteam besprochen und dann dem Lenkungsteam präsentiert. Die Inhalte des ersten Moduls werden abgestimmt.</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Dem Lenkungsteam werden nach jedem relevanten Schritt Entscheidungsvorlagen über die nächsten logischen Handlungen vorgelegt und eindeutige Empfehlungen ausgesprochen. Die eigene Rolle und Funktion zum Erfolg des Prozesses wird abgestimmt.</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7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Auf Wunsch und bei Bedarf wird eine Kick-off-Veranstaltung durchgeführt. Alternativ wird Ambition 365 über Faltblätter und Plakate angekündigt. Bei den Vorbereitungen sowie bei der Durchführung werden die betrieblichen Meinungsbildner einbezogen.</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konkrete Arbeit in Tagesworkshops findet im Stillen und in vielen kleinen Schritten statt. Soll der Prozess für alle Beteiligten wahrnehmbar werden, haben sich Kick-off-Veranstaltungen bewährt. Damit verbunden ist die Selbstverpflichtung der Unternehmensleitung, dass die Ergebnisse und Entwicklungen nicht im Sand verlaufen (wie es häufig von Mitarbeitern vermutet wird).</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162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300"/>
              </a:spcAft>
            </a:pPr>
            <a:r>
              <a:rPr lang="de-DE" sz="1100" dirty="0">
                <a:latin typeface="Arial" panose="020B0604020202020204" pitchFamily="34" charset="0"/>
                <a:cs typeface="Arial" panose="020B0604020202020204" pitchFamily="34" charset="0"/>
              </a:rPr>
              <a:t>Eine Entwicklung der Präventionskultur verläuft nicht nur über Führungskräfte, aber ohne sie wird ein Change-Prozess kaum gelingen.</a:t>
            </a:r>
          </a:p>
          <a:p>
            <a:pPr>
              <a:spcAft>
                <a:spcPts val="1300"/>
              </a:spcAft>
            </a:pPr>
            <a:r>
              <a:rPr lang="de-DE" sz="1100" dirty="0">
                <a:latin typeface="Arial" panose="020B0604020202020204" pitchFamily="34" charset="0"/>
                <a:cs typeface="Arial" panose="020B0604020202020204" pitchFamily="34" charset="0"/>
              </a:rPr>
              <a:t>Im ersten Modul werden Zielgruppen getrennt angesprochen. In Tagesworkshops treffen sich Gruppen von 12-15 TN aus Sicherheitsbeauftragten, Meister/Teamleiter, Vorarbeiter/Schichtführer, Produktionsleiter/Abteilungsleiter. Das Commitment im Prozess Ambition 365 wird eingeworben, ihre Rolle und Funktion für den Erfolg des Prozesses wird justiert.</a:t>
            </a:r>
          </a:p>
          <a:p>
            <a:pPr>
              <a:spcAft>
                <a:spcPts val="1300"/>
              </a:spcAft>
            </a:pPr>
            <a:r>
              <a:rPr lang="de-DE" sz="1100" dirty="0">
                <a:latin typeface="Arial" panose="020B0604020202020204" pitchFamily="34" charset="0"/>
                <a:cs typeface="Arial" panose="020B0604020202020204" pitchFamily="34" charset="0"/>
              </a:rPr>
              <a:t>Effektiv sind Veranstaltung in einer Seminarhotel (min. 50 km Entfernung). Vorzüglich sind Veranstaltungen Lunch-</a:t>
            </a:r>
            <a:r>
              <a:rPr lang="de-DE" sz="1100" dirty="0" err="1">
                <a:latin typeface="Arial" panose="020B0604020202020204" pitchFamily="34" charset="0"/>
                <a:cs typeface="Arial" panose="020B0604020202020204" pitchFamily="34" charset="0"/>
              </a:rPr>
              <a:t>to</a:t>
            </a:r>
            <a:r>
              <a:rPr lang="de-DE" sz="1100" dirty="0">
                <a:latin typeface="Arial" panose="020B0604020202020204" pitchFamily="34" charset="0"/>
                <a:cs typeface="Arial" panose="020B0604020202020204" pitchFamily="34" charset="0"/>
              </a:rPr>
              <a:t>-Lunch inklusive Speisen und Getränke. Sie werden als wertschätzende empfunden und steigern die Bedeutung des Kulturprozesses.</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0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Um ein Fürsorgegefühl zu transportieren, aber auch klare Erwartungen zu formulieren, hat es sich bewährt, dass eine 15-minütige Begrüßung durch eine Führungskraft aus dem Management erfolgt. Die permanente Anwesenheit einer höheren Führungskraft wird häufig als Prüfungssituation empfunden. Alternativ und/oder zusätzlich rundet die Anwesenheit einer höheren Führungskraft eine Workshopeinheit ab. Die TN äußern die in der Seminargruppe abgesicherten Erwartungen.</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Zum Abschluss jedes Workshops nehmen sich die Teilnehmer aus einem Katalog von im Workshop erarbeiteten Handlungsoptionen drei Beispiele heraus, die sie in der Praxis erproben</a:t>
            </a:r>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759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10" y="0"/>
            <a:ext cx="12192001" cy="6858000"/>
          </a:xfrm>
          <a:prstGeom prst="rect">
            <a:avLst/>
          </a:prstGeom>
        </p:spPr>
      </p:pic>
    </p:spTree>
    <p:extLst>
      <p:ext uri="{BB962C8B-B14F-4D97-AF65-F5344CB8AC3E}">
        <p14:creationId xmlns:p14="http://schemas.microsoft.com/office/powerpoint/2010/main" val="29028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B68B9C-B5FE-41C0-AD1A-F514E1EEE0B7}" type="datetimeFigureOut">
              <a:rPr lang="de-DE" smtClean="0"/>
              <a:t>30.11.2025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81413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B68B9C-B5FE-41C0-AD1A-F514E1EEE0B7}" type="datetimeFigureOut">
              <a:rPr lang="de-DE" smtClean="0"/>
              <a:t>30.11.2025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276340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3" name="Rectangle 129">
            <a:extLst>
              <a:ext uri="{FF2B5EF4-FFF2-40B4-BE49-F238E27FC236}">
                <a16:creationId xmlns:a16="http://schemas.microsoft.com/office/drawing/2014/main" id="{8E573B3B-F932-4F68-B740-5395D1B3A9DC}"/>
              </a:ext>
            </a:extLst>
          </p:cNvPr>
          <p:cNvSpPr>
            <a:spLocks/>
          </p:cNvSpPr>
          <p:nvPr userDrawn="1"/>
        </p:nvSpPr>
        <p:spPr bwMode="auto">
          <a:xfrm>
            <a:off x="0" y="6215062"/>
            <a:ext cx="12192000" cy="647700"/>
          </a:xfrm>
          <a:prstGeom prst="rect">
            <a:avLst/>
          </a:prstGeom>
          <a:solidFill>
            <a:srgbClr val="DEE9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e-DE"/>
          </a:p>
        </p:txBody>
      </p:sp>
      <p:sp>
        <p:nvSpPr>
          <p:cNvPr id="2" name="Titel 1">
            <a:extLst>
              <a:ext uri="{FF2B5EF4-FFF2-40B4-BE49-F238E27FC236}">
                <a16:creationId xmlns:a16="http://schemas.microsoft.com/office/drawing/2014/main" id="{F195F9C8-CFD9-4B74-8DF3-96FEB14EC472}"/>
              </a:ext>
            </a:extLst>
          </p:cNvPr>
          <p:cNvSpPr>
            <a:spLocks noGrp="1"/>
          </p:cNvSpPr>
          <p:nvPr>
            <p:ph type="ctrTitle"/>
          </p:nvPr>
        </p:nvSpPr>
        <p:spPr>
          <a:xfrm>
            <a:off x="1524000" y="1214438"/>
            <a:ext cx="9144000" cy="2387600"/>
          </a:xfrm>
        </p:spPr>
        <p:txBody>
          <a:bodyPr anchor="b"/>
          <a:lstStyle>
            <a:lvl1pPr algn="ctr">
              <a:defRPr sz="6000">
                <a:latin typeface="Verdana" panose="020B0604030504040204" pitchFamily="34" charset="0"/>
                <a:ea typeface="Verdana" panose="020B060403050404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EFB4A89E-A218-4272-B04D-7D90304D8D25}"/>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18" name="Gruppieren 17">
            <a:extLst>
              <a:ext uri="{FF2B5EF4-FFF2-40B4-BE49-F238E27FC236}">
                <a16:creationId xmlns:a16="http://schemas.microsoft.com/office/drawing/2014/main" id="{22557729-F361-4867-902D-BE90DFAF8BB8}"/>
              </a:ext>
            </a:extLst>
          </p:cNvPr>
          <p:cNvGrpSpPr/>
          <p:nvPr userDrawn="1"/>
        </p:nvGrpSpPr>
        <p:grpSpPr>
          <a:xfrm>
            <a:off x="2738" y="-9236"/>
            <a:ext cx="12186524" cy="975449"/>
            <a:chOff x="2738" y="-4"/>
            <a:chExt cx="12186524" cy="975449"/>
          </a:xfrm>
        </p:grpSpPr>
        <p:pic>
          <p:nvPicPr>
            <p:cNvPr id="7" name="Grafik 6">
              <a:extLst>
                <a:ext uri="{FF2B5EF4-FFF2-40B4-BE49-F238E27FC236}">
                  <a16:creationId xmlns:a16="http://schemas.microsoft.com/office/drawing/2014/main" id="{F114AD97-45BC-4FD3-A26B-75892FE7C079}"/>
                </a:ext>
              </a:extLst>
            </p:cNvPr>
            <p:cNvPicPr>
              <a:picLocks noChangeAspect="1"/>
            </p:cNvPicPr>
            <p:nvPr userDrawn="1"/>
          </p:nvPicPr>
          <p:blipFill>
            <a:blip r:embed="rId2"/>
            <a:stretch>
              <a:fillRect/>
            </a:stretch>
          </p:blipFill>
          <p:spPr>
            <a:xfrm>
              <a:off x="2738" y="0"/>
              <a:ext cx="7157324" cy="975445"/>
            </a:xfrm>
            <a:prstGeom prst="rect">
              <a:avLst/>
            </a:prstGeom>
          </p:spPr>
        </p:pic>
        <p:pic>
          <p:nvPicPr>
            <p:cNvPr id="9" name="Grafik 8">
              <a:extLst>
                <a:ext uri="{FF2B5EF4-FFF2-40B4-BE49-F238E27FC236}">
                  <a16:creationId xmlns:a16="http://schemas.microsoft.com/office/drawing/2014/main" id="{0FCA072F-FD19-4685-A0D8-7615669C4EAC}"/>
                </a:ext>
              </a:extLst>
            </p:cNvPr>
            <p:cNvPicPr>
              <a:picLocks noChangeAspect="1"/>
            </p:cNvPicPr>
            <p:nvPr userDrawn="1"/>
          </p:nvPicPr>
          <p:blipFill rotWithShape="1">
            <a:blip r:embed="rId2"/>
            <a:srcRect l="47806" r="30514"/>
            <a:stretch/>
          </p:blipFill>
          <p:spPr>
            <a:xfrm>
              <a:off x="4673600" y="-2"/>
              <a:ext cx="4433455" cy="975445"/>
            </a:xfrm>
            <a:prstGeom prst="rect">
              <a:avLst/>
            </a:prstGeom>
          </p:spPr>
        </p:pic>
        <p:pic>
          <p:nvPicPr>
            <p:cNvPr id="10" name="Grafik 9">
              <a:extLst>
                <a:ext uri="{FF2B5EF4-FFF2-40B4-BE49-F238E27FC236}">
                  <a16:creationId xmlns:a16="http://schemas.microsoft.com/office/drawing/2014/main" id="{D38113A2-7B4E-4563-9813-20C212081FB5}"/>
                </a:ext>
              </a:extLst>
            </p:cNvPr>
            <p:cNvPicPr>
              <a:picLocks noChangeAspect="1"/>
            </p:cNvPicPr>
            <p:nvPr userDrawn="1"/>
          </p:nvPicPr>
          <p:blipFill rotWithShape="1">
            <a:blip r:embed="rId2"/>
            <a:srcRect l="47806" r="30514"/>
            <a:stretch/>
          </p:blipFill>
          <p:spPr>
            <a:xfrm>
              <a:off x="7755807" y="-4"/>
              <a:ext cx="4433455" cy="975445"/>
            </a:xfrm>
            <a:prstGeom prst="rect">
              <a:avLst/>
            </a:prstGeom>
          </p:spPr>
        </p:pic>
        <p:pic>
          <p:nvPicPr>
            <p:cNvPr id="8" name="Grafik 7">
              <a:extLst>
                <a:ext uri="{FF2B5EF4-FFF2-40B4-BE49-F238E27FC236}">
                  <a16:creationId xmlns:a16="http://schemas.microsoft.com/office/drawing/2014/main" id="{D2EABF3E-7443-4CCA-8FCC-5A3BFF1846F8}"/>
                </a:ext>
              </a:extLst>
            </p:cNvPr>
            <p:cNvPicPr>
              <a:picLocks noChangeAspect="1"/>
            </p:cNvPicPr>
            <p:nvPr userDrawn="1"/>
          </p:nvPicPr>
          <p:blipFill rotWithShape="1">
            <a:blip r:embed="rId2"/>
            <a:srcRect l="49871"/>
            <a:stretch/>
          </p:blipFill>
          <p:spPr>
            <a:xfrm>
              <a:off x="7917874" y="-1"/>
              <a:ext cx="3587898" cy="975445"/>
            </a:xfrm>
            <a:prstGeom prst="rect">
              <a:avLst/>
            </a:prstGeom>
          </p:spPr>
        </p:pic>
      </p:grpSp>
      <p:pic>
        <p:nvPicPr>
          <p:cNvPr id="12" name="Grafik 11" descr="Ein Bild, das Text enthält.&#10;&#10;Automatisch generierte Beschreibung">
            <a:extLst>
              <a:ext uri="{FF2B5EF4-FFF2-40B4-BE49-F238E27FC236}">
                <a16:creationId xmlns:a16="http://schemas.microsoft.com/office/drawing/2014/main" id="{0168F4B7-3D43-45A5-8CF0-4DDD706ADF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0946" y="993299"/>
            <a:ext cx="2355642" cy="688914"/>
          </a:xfrm>
          <a:prstGeom prst="rect">
            <a:avLst/>
          </a:prstGeom>
        </p:spPr>
      </p:pic>
      <p:sp>
        <p:nvSpPr>
          <p:cNvPr id="19" name="Datumsplatzhalter 18">
            <a:extLst>
              <a:ext uri="{FF2B5EF4-FFF2-40B4-BE49-F238E27FC236}">
                <a16:creationId xmlns:a16="http://schemas.microsoft.com/office/drawing/2014/main" id="{2815217F-43B2-4048-BF13-8AD3A7260A62}"/>
              </a:ext>
            </a:extLst>
          </p:cNvPr>
          <p:cNvSpPr>
            <a:spLocks noGrp="1"/>
          </p:cNvSpPr>
          <p:nvPr>
            <p:ph type="dt" sz="half" idx="10"/>
          </p:nvPr>
        </p:nvSpPr>
        <p:spPr/>
        <p:txBody>
          <a:bodyPr/>
          <a:lstStyle/>
          <a:p>
            <a:fld id="{A1C0CD3C-4C2D-4C99-825A-085D9E1D03E1}" type="datetime1">
              <a:rPr lang="de-DE" smtClean="0"/>
              <a:t>30.11.2025</a:t>
            </a:fld>
            <a:endParaRPr lang="de-DE"/>
          </a:p>
        </p:txBody>
      </p:sp>
      <p:sp>
        <p:nvSpPr>
          <p:cNvPr id="20" name="Fußzeilenplatzhalter 19">
            <a:extLst>
              <a:ext uri="{FF2B5EF4-FFF2-40B4-BE49-F238E27FC236}">
                <a16:creationId xmlns:a16="http://schemas.microsoft.com/office/drawing/2014/main" id="{5499550A-270F-4C1A-A35E-ADAE33786CEA}"/>
              </a:ext>
            </a:extLst>
          </p:cNvPr>
          <p:cNvSpPr>
            <a:spLocks noGrp="1"/>
          </p:cNvSpPr>
          <p:nvPr>
            <p:ph type="ftr" sz="quarter" idx="11"/>
          </p:nvPr>
        </p:nvSpPr>
        <p:spPr/>
        <p:txBody>
          <a:bodyPr/>
          <a:lstStyle/>
          <a:p>
            <a:endParaRPr lang="de-DE"/>
          </a:p>
        </p:txBody>
      </p:sp>
      <p:sp>
        <p:nvSpPr>
          <p:cNvPr id="21" name="Foliennummernplatzhalter 20">
            <a:extLst>
              <a:ext uri="{FF2B5EF4-FFF2-40B4-BE49-F238E27FC236}">
                <a16:creationId xmlns:a16="http://schemas.microsoft.com/office/drawing/2014/main" id="{635936B8-D822-4BEE-9A74-D24E1D805B08}"/>
              </a:ext>
            </a:extLst>
          </p:cNvPr>
          <p:cNvSpPr>
            <a:spLocks noGrp="1"/>
          </p:cNvSpPr>
          <p:nvPr>
            <p:ph type="sldNum" sz="quarter" idx="12"/>
          </p:nvPr>
        </p:nvSpPr>
        <p:spPr/>
        <p:txBody>
          <a:bodyPr/>
          <a:lstStyle/>
          <a:p>
            <a:fld id="{4051EB9F-DC93-4DAB-A023-AF7799BC98EA}" type="slidenum">
              <a:rPr lang="de-DE" smtClean="0"/>
              <a:t>‹Nr.›</a:t>
            </a:fld>
            <a:endParaRPr lang="de-DE"/>
          </a:p>
        </p:txBody>
      </p:sp>
    </p:spTree>
    <p:extLst>
      <p:ext uri="{BB962C8B-B14F-4D97-AF65-F5344CB8AC3E}">
        <p14:creationId xmlns:p14="http://schemas.microsoft.com/office/powerpoint/2010/main" val="264812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tangle 129">
            <a:extLst>
              <a:ext uri="{FF2B5EF4-FFF2-40B4-BE49-F238E27FC236}">
                <a16:creationId xmlns:a16="http://schemas.microsoft.com/office/drawing/2014/main" id="{46FF38E1-42A0-44C6-AB28-2D2216DC981D}"/>
              </a:ext>
            </a:extLst>
          </p:cNvPr>
          <p:cNvSpPr>
            <a:spLocks/>
          </p:cNvSpPr>
          <p:nvPr userDrawn="1"/>
        </p:nvSpPr>
        <p:spPr bwMode="auto">
          <a:xfrm>
            <a:off x="0" y="6215062"/>
            <a:ext cx="12192000" cy="647700"/>
          </a:xfrm>
          <a:prstGeom prst="rect">
            <a:avLst/>
          </a:prstGeom>
          <a:solidFill>
            <a:srgbClr val="DEE9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e-DE" dirty="0"/>
          </a:p>
        </p:txBody>
      </p:sp>
      <p:sp>
        <p:nvSpPr>
          <p:cNvPr id="3" name="Inhaltsplatzhalter 2">
            <a:extLst>
              <a:ext uri="{FF2B5EF4-FFF2-40B4-BE49-F238E27FC236}">
                <a16:creationId xmlns:a16="http://schemas.microsoft.com/office/drawing/2014/main" id="{52C5C20A-3E51-4144-8D4E-18629A6CC7D0}"/>
              </a:ext>
            </a:extLst>
          </p:cNvPr>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7" name="Gruppieren 6">
            <a:extLst>
              <a:ext uri="{FF2B5EF4-FFF2-40B4-BE49-F238E27FC236}">
                <a16:creationId xmlns:a16="http://schemas.microsoft.com/office/drawing/2014/main" id="{B27C646C-F528-4D5E-98B4-E48329481379}"/>
              </a:ext>
            </a:extLst>
          </p:cNvPr>
          <p:cNvGrpSpPr/>
          <p:nvPr userDrawn="1"/>
        </p:nvGrpSpPr>
        <p:grpSpPr>
          <a:xfrm>
            <a:off x="2738" y="-9236"/>
            <a:ext cx="12186524" cy="975449"/>
            <a:chOff x="2738" y="-4"/>
            <a:chExt cx="12186524" cy="975449"/>
          </a:xfrm>
        </p:grpSpPr>
        <p:pic>
          <p:nvPicPr>
            <p:cNvPr id="8" name="Grafik 7">
              <a:extLst>
                <a:ext uri="{FF2B5EF4-FFF2-40B4-BE49-F238E27FC236}">
                  <a16:creationId xmlns:a16="http://schemas.microsoft.com/office/drawing/2014/main" id="{3227E422-82BD-4713-9987-06C79FC14B98}"/>
                </a:ext>
              </a:extLst>
            </p:cNvPr>
            <p:cNvPicPr>
              <a:picLocks noChangeAspect="1"/>
            </p:cNvPicPr>
            <p:nvPr userDrawn="1"/>
          </p:nvPicPr>
          <p:blipFill>
            <a:blip r:embed="rId2"/>
            <a:stretch>
              <a:fillRect/>
            </a:stretch>
          </p:blipFill>
          <p:spPr>
            <a:xfrm>
              <a:off x="2738" y="0"/>
              <a:ext cx="7157324" cy="975445"/>
            </a:xfrm>
            <a:prstGeom prst="rect">
              <a:avLst/>
            </a:prstGeom>
          </p:spPr>
        </p:pic>
        <p:pic>
          <p:nvPicPr>
            <p:cNvPr id="9" name="Grafik 8">
              <a:extLst>
                <a:ext uri="{FF2B5EF4-FFF2-40B4-BE49-F238E27FC236}">
                  <a16:creationId xmlns:a16="http://schemas.microsoft.com/office/drawing/2014/main" id="{AAFA67AF-C6CD-4B75-98F9-D7CFA6DAE635}"/>
                </a:ext>
              </a:extLst>
            </p:cNvPr>
            <p:cNvPicPr>
              <a:picLocks noChangeAspect="1"/>
            </p:cNvPicPr>
            <p:nvPr userDrawn="1"/>
          </p:nvPicPr>
          <p:blipFill rotWithShape="1">
            <a:blip r:embed="rId2"/>
            <a:srcRect l="47806" r="30514"/>
            <a:stretch/>
          </p:blipFill>
          <p:spPr>
            <a:xfrm>
              <a:off x="4673600" y="-2"/>
              <a:ext cx="4433455" cy="975445"/>
            </a:xfrm>
            <a:prstGeom prst="rect">
              <a:avLst/>
            </a:prstGeom>
          </p:spPr>
        </p:pic>
        <p:pic>
          <p:nvPicPr>
            <p:cNvPr id="10" name="Grafik 9">
              <a:extLst>
                <a:ext uri="{FF2B5EF4-FFF2-40B4-BE49-F238E27FC236}">
                  <a16:creationId xmlns:a16="http://schemas.microsoft.com/office/drawing/2014/main" id="{FB18E766-3F45-4684-952B-D9E9AE9F329D}"/>
                </a:ext>
              </a:extLst>
            </p:cNvPr>
            <p:cNvPicPr>
              <a:picLocks noChangeAspect="1"/>
            </p:cNvPicPr>
            <p:nvPr userDrawn="1"/>
          </p:nvPicPr>
          <p:blipFill rotWithShape="1">
            <a:blip r:embed="rId2"/>
            <a:srcRect l="47806" r="30514"/>
            <a:stretch/>
          </p:blipFill>
          <p:spPr>
            <a:xfrm>
              <a:off x="7755807" y="-4"/>
              <a:ext cx="4433455" cy="975445"/>
            </a:xfrm>
            <a:prstGeom prst="rect">
              <a:avLst/>
            </a:prstGeom>
          </p:spPr>
        </p:pic>
        <p:pic>
          <p:nvPicPr>
            <p:cNvPr id="11" name="Grafik 10">
              <a:extLst>
                <a:ext uri="{FF2B5EF4-FFF2-40B4-BE49-F238E27FC236}">
                  <a16:creationId xmlns:a16="http://schemas.microsoft.com/office/drawing/2014/main" id="{9F782CA5-33DD-4445-B523-B37D9BA66DCF}"/>
                </a:ext>
              </a:extLst>
            </p:cNvPr>
            <p:cNvPicPr>
              <a:picLocks noChangeAspect="1"/>
            </p:cNvPicPr>
            <p:nvPr userDrawn="1"/>
          </p:nvPicPr>
          <p:blipFill rotWithShape="1">
            <a:blip r:embed="rId2"/>
            <a:srcRect l="49871"/>
            <a:stretch/>
          </p:blipFill>
          <p:spPr>
            <a:xfrm>
              <a:off x="7917874" y="-1"/>
              <a:ext cx="3587898" cy="975445"/>
            </a:xfrm>
            <a:prstGeom prst="rect">
              <a:avLst/>
            </a:prstGeom>
          </p:spPr>
        </p:pic>
      </p:grpSp>
      <p:pic>
        <p:nvPicPr>
          <p:cNvPr id="12" name="Grafik 11" descr="Ein Bild, das Text enthält.&#10;&#10;Automatisch generierte Beschreibung">
            <a:extLst>
              <a:ext uri="{FF2B5EF4-FFF2-40B4-BE49-F238E27FC236}">
                <a16:creationId xmlns:a16="http://schemas.microsoft.com/office/drawing/2014/main" id="{6BDFE8EF-CA64-44C4-82D4-3089AB680F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0946" y="993299"/>
            <a:ext cx="2355642" cy="688914"/>
          </a:xfrm>
          <a:prstGeom prst="rect">
            <a:avLst/>
          </a:prstGeom>
        </p:spPr>
      </p:pic>
      <p:sp>
        <p:nvSpPr>
          <p:cNvPr id="16" name="Fußzeilenplatzhalter 15">
            <a:extLst>
              <a:ext uri="{FF2B5EF4-FFF2-40B4-BE49-F238E27FC236}">
                <a16:creationId xmlns:a16="http://schemas.microsoft.com/office/drawing/2014/main" id="{0853B0E2-FD55-4485-8AE0-6904D2059B17}"/>
              </a:ext>
            </a:extLst>
          </p:cNvPr>
          <p:cNvSpPr>
            <a:spLocks noGrp="1"/>
          </p:cNvSpPr>
          <p:nvPr>
            <p:ph type="ftr" sz="quarter" idx="11"/>
          </p:nvPr>
        </p:nvSpPr>
        <p:spPr/>
        <p:txBody>
          <a:bodyPr/>
          <a:lstStyle/>
          <a:p>
            <a:endParaRPr lang="de-DE" dirty="0"/>
          </a:p>
        </p:txBody>
      </p:sp>
      <p:sp>
        <p:nvSpPr>
          <p:cNvPr id="17" name="Foliennummernplatzhalter 16">
            <a:extLst>
              <a:ext uri="{FF2B5EF4-FFF2-40B4-BE49-F238E27FC236}">
                <a16:creationId xmlns:a16="http://schemas.microsoft.com/office/drawing/2014/main" id="{FA07FE41-A7E4-4728-8313-17E6CFBAC395}"/>
              </a:ext>
            </a:extLst>
          </p:cNvPr>
          <p:cNvSpPr>
            <a:spLocks noGrp="1"/>
          </p:cNvSpPr>
          <p:nvPr>
            <p:ph type="sldNum" sz="quarter" idx="12"/>
          </p:nvPr>
        </p:nvSpPr>
        <p:spPr/>
        <p:txBody>
          <a:bodyPr/>
          <a:lstStyle/>
          <a:p>
            <a:fld id="{4051EB9F-DC93-4DAB-A023-AF7799BC98EA}" type="slidenum">
              <a:rPr lang="de-DE" smtClean="0"/>
              <a:t>‹Nr.›</a:t>
            </a:fld>
            <a:endParaRPr lang="de-DE"/>
          </a:p>
        </p:txBody>
      </p:sp>
      <p:sp>
        <p:nvSpPr>
          <p:cNvPr id="15" name="Datumsplatzhalter 14">
            <a:extLst>
              <a:ext uri="{FF2B5EF4-FFF2-40B4-BE49-F238E27FC236}">
                <a16:creationId xmlns:a16="http://schemas.microsoft.com/office/drawing/2014/main" id="{1DDC22F8-DAB5-4EFB-A6DB-1D8E2DF8E67C}"/>
              </a:ext>
            </a:extLst>
          </p:cNvPr>
          <p:cNvSpPr>
            <a:spLocks noGrp="1"/>
          </p:cNvSpPr>
          <p:nvPr>
            <p:ph type="dt" sz="half" idx="10"/>
          </p:nvPr>
        </p:nvSpPr>
        <p:spPr/>
        <p:txBody>
          <a:bodyPr/>
          <a:lstStyle/>
          <a:p>
            <a:fld id="{DCE4B8F2-6F3F-49C3-BE29-998BFD8D6E59}" type="datetime1">
              <a:rPr lang="de-DE" smtClean="0"/>
              <a:t>30.11.2025</a:t>
            </a:fld>
            <a:endParaRPr lang="de-DE" dirty="0"/>
          </a:p>
        </p:txBody>
      </p:sp>
    </p:spTree>
    <p:extLst>
      <p:ext uri="{BB962C8B-B14F-4D97-AF65-F5344CB8AC3E}">
        <p14:creationId xmlns:p14="http://schemas.microsoft.com/office/powerpoint/2010/main" val="2616523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2" y="0"/>
            <a:ext cx="12192000" cy="6858000"/>
          </a:xfrm>
          <a:prstGeom prst="rect">
            <a:avLst/>
          </a:prstGeom>
        </p:spPr>
      </p:pic>
      <p:sp>
        <p:nvSpPr>
          <p:cNvPr id="2" name="Titel 1"/>
          <p:cNvSpPr>
            <a:spLocks noGrp="1"/>
          </p:cNvSpPr>
          <p:nvPr>
            <p:ph type="title"/>
          </p:nvPr>
        </p:nvSpPr>
        <p:spPr>
          <a:xfrm>
            <a:off x="676275" y="302333"/>
            <a:ext cx="9879903" cy="774165"/>
          </a:xfrm>
        </p:spPr>
        <p:txBody>
          <a:bodyPr>
            <a:normAutofit/>
          </a:bodyPr>
          <a:lstStyle>
            <a:lvl1pPr marL="0" indent="0">
              <a:defRPr sz="3600" b="1">
                <a:solidFill>
                  <a:srgbClr val="B60A07"/>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p:cNvSpPr>
            <a:spLocks noGrp="1"/>
          </p:cNvSpPr>
          <p:nvPr>
            <p:ph idx="1"/>
          </p:nvPr>
        </p:nvSpPr>
        <p:spPr>
          <a:xfrm>
            <a:off x="676275" y="1876960"/>
            <a:ext cx="10677525" cy="4429642"/>
          </a:xfrm>
        </p:spPr>
        <p:txBody>
          <a:bodyPr>
            <a:noAutofit/>
          </a:bodyPr>
          <a:lstStyle>
            <a:lvl1pPr marL="457200" indent="-457200">
              <a:buFont typeface="Wingdings" panose="05000000000000000000" pitchFamily="2" charset="2"/>
              <a:buChar char="§"/>
              <a:defRPr sz="2800">
                <a:latin typeface="Arial" panose="020B0604020202020204" pitchFamily="34" charset="0"/>
                <a:cs typeface="Arial" panose="020B0604020202020204" pitchFamily="34" charset="0"/>
              </a:defRPr>
            </a:lvl1pPr>
            <a:lvl2pPr marL="1076325" indent="-447675">
              <a:buFont typeface="Wingdings" panose="05000000000000000000" pitchFamily="2" charset="2"/>
              <a:buChar char="§"/>
              <a:defRPr/>
            </a:lvl2pPr>
            <a:lvl3pPr marL="1076325" indent="-447675">
              <a:buFont typeface="Wingdings" panose="05000000000000000000" pitchFamily="2" charset="2"/>
              <a:buChar char="§"/>
              <a:defRPr/>
            </a:lvl3pPr>
            <a:lvl4pPr marL="1076325" indent="-447675">
              <a:buFont typeface="Wingdings" panose="05000000000000000000" pitchFamily="2" charset="2"/>
              <a:buChar char="§"/>
              <a:defRPr/>
            </a:lvl4pPr>
            <a:lvl5pPr marL="1076325" indent="-447675">
              <a:buFont typeface="Wingdings" panose="05000000000000000000" pitchFamily="2" charset="2"/>
              <a:buChar char="§"/>
              <a:defRPr/>
            </a:lvl5pPr>
          </a:lstStyle>
          <a:p>
            <a:pPr lvl="0"/>
            <a:r>
              <a:rPr lang="de-DE"/>
              <a:t>Mastertextformat bearbeiten</a:t>
            </a:r>
          </a:p>
        </p:txBody>
      </p:sp>
      <p:sp>
        <p:nvSpPr>
          <p:cNvPr id="8" name="Textfeld 7"/>
          <p:cNvSpPr txBox="1"/>
          <p:nvPr userDrawn="1"/>
        </p:nvSpPr>
        <p:spPr>
          <a:xfrm>
            <a:off x="676275" y="6494195"/>
            <a:ext cx="2286000" cy="369332"/>
          </a:xfrm>
          <a:prstGeom prst="rect">
            <a:avLst/>
          </a:prstGeom>
          <a:noFill/>
        </p:spPr>
        <p:txBody>
          <a:bodyPr wrap="square" rtlCol="0">
            <a:spAutoFit/>
          </a:bodyPr>
          <a:lstStyle/>
          <a:p>
            <a:r>
              <a:rPr lang="de-DE" sz="1800" kern="1200" dirty="0">
                <a:solidFill>
                  <a:schemeClr val="bg1">
                    <a:lumMod val="65000"/>
                  </a:schemeClr>
                </a:solidFill>
                <a:latin typeface="Arial" panose="020B0604020202020204" pitchFamily="34" charset="0"/>
                <a:ea typeface="+mn-ea"/>
                <a:cs typeface="Arial" panose="020B0604020202020204" pitchFamily="34" charset="0"/>
              </a:rPr>
              <a:t>Nov 2025</a:t>
            </a:r>
          </a:p>
        </p:txBody>
      </p:sp>
      <p:sp>
        <p:nvSpPr>
          <p:cNvPr id="9" name="Textfeld 8"/>
          <p:cNvSpPr txBox="1"/>
          <p:nvPr userDrawn="1"/>
        </p:nvSpPr>
        <p:spPr>
          <a:xfrm>
            <a:off x="4404255" y="6502688"/>
            <a:ext cx="2286000" cy="369332"/>
          </a:xfrm>
          <a:prstGeom prst="rect">
            <a:avLst/>
          </a:prstGeom>
          <a:noFill/>
        </p:spPr>
        <p:txBody>
          <a:bodyPr wrap="square" rtlCol="0">
            <a:spAutoFit/>
          </a:bodyPr>
          <a:lstStyle/>
          <a:p>
            <a:pPr algn="ctr"/>
            <a:r>
              <a:rPr lang="de-DE" dirty="0">
                <a:solidFill>
                  <a:schemeClr val="bg1">
                    <a:lumMod val="65000"/>
                  </a:schemeClr>
                </a:solidFill>
                <a:latin typeface="Arial" panose="020B0604020202020204" pitchFamily="34" charset="0"/>
                <a:cs typeface="Arial" panose="020B0604020202020204" pitchFamily="34" charset="0"/>
              </a:rPr>
              <a:t>Institut-Input.de</a:t>
            </a:r>
          </a:p>
        </p:txBody>
      </p:sp>
      <p:sp>
        <p:nvSpPr>
          <p:cNvPr id="10" name="Textfeld 9"/>
          <p:cNvSpPr txBox="1"/>
          <p:nvPr userDrawn="1"/>
        </p:nvSpPr>
        <p:spPr>
          <a:xfrm>
            <a:off x="8582025" y="6502688"/>
            <a:ext cx="2866578" cy="369332"/>
          </a:xfrm>
          <a:prstGeom prst="rect">
            <a:avLst/>
          </a:prstGeom>
          <a:noFill/>
        </p:spPr>
        <p:txBody>
          <a:bodyPr wrap="square" rtlCol="0">
            <a:spAutoFit/>
          </a:bodyPr>
          <a:lstStyle/>
          <a:p>
            <a:pPr marL="0" algn="r" defTabSz="914400" rtl="0" eaLnBrk="1" latinLnBrk="0" hangingPunct="1"/>
            <a:r>
              <a:rPr lang="de-DE" sz="1800" kern="1200" dirty="0">
                <a:solidFill>
                  <a:schemeClr val="bg1">
                    <a:lumMod val="6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7666838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230659" y="6500552"/>
            <a:ext cx="2982098" cy="357447"/>
          </a:xfrm>
          <a:prstGeom prst="rect">
            <a:avLst/>
          </a:prstGeom>
        </p:spPr>
        <p:txBody>
          <a:bodyPr/>
          <a:lstStyle>
            <a:lvl1pPr marL="0" algn="l"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p:txBody>
      </p:sp>
      <p:sp>
        <p:nvSpPr>
          <p:cNvPr id="5" name="Fußzeilenplatzhalter 4"/>
          <p:cNvSpPr>
            <a:spLocks noGrp="1"/>
          </p:cNvSpPr>
          <p:nvPr>
            <p:ph type="ftr" sz="quarter" idx="11"/>
          </p:nvPr>
        </p:nvSpPr>
        <p:spPr>
          <a:xfrm>
            <a:off x="3212757" y="6500552"/>
            <a:ext cx="5033319"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2" name="Titel 1"/>
          <p:cNvSpPr>
            <a:spLocks noGrp="1"/>
          </p:cNvSpPr>
          <p:nvPr>
            <p:ph type="ctrTitle"/>
          </p:nvPr>
        </p:nvSpPr>
        <p:spPr>
          <a:xfrm>
            <a:off x="230659" y="436605"/>
            <a:ext cx="9028671" cy="3165434"/>
          </a:xfrm>
          <a:prstGeom prst="rect">
            <a:avLst/>
          </a:prstGeom>
        </p:spPr>
        <p:txBody>
          <a:bodyPr anchor="b"/>
          <a:lstStyle>
            <a:lvl1pPr algn="ctr">
              <a:defRPr lang="de-DE" sz="5400" b="1" kern="1200" dirty="0">
                <a:solidFill>
                  <a:srgbClr val="C00000"/>
                </a:solidFill>
                <a:latin typeface="Arial" panose="020B0604020202020204" pitchFamily="34" charset="0"/>
                <a:ea typeface="+mj-ea"/>
                <a:cs typeface="Arial" panose="020B0604020202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230659" y="3674076"/>
            <a:ext cx="9028671" cy="1721708"/>
          </a:xfrm>
          <a:prstGeom prst="rect">
            <a:avLst/>
          </a:prstGeom>
        </p:spPr>
        <p:txBody>
          <a:bodyPr/>
          <a:lstStyle>
            <a:lvl1pPr marL="0" indent="0" algn="ctr">
              <a:buNone/>
              <a:defRPr sz="36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8" name="Textfeld 7"/>
          <p:cNvSpPr txBox="1"/>
          <p:nvPr userDrawn="1"/>
        </p:nvSpPr>
        <p:spPr>
          <a:xfrm>
            <a:off x="8246076" y="6500552"/>
            <a:ext cx="369055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30964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230659" y="6500552"/>
            <a:ext cx="2982098"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5" name="Fußzeilenplatzhalter 4"/>
          <p:cNvSpPr>
            <a:spLocks noGrp="1"/>
          </p:cNvSpPr>
          <p:nvPr>
            <p:ph type="ftr" sz="quarter" idx="11"/>
          </p:nvPr>
        </p:nvSpPr>
        <p:spPr>
          <a:xfrm>
            <a:off x="3212757" y="6500552"/>
            <a:ext cx="5041557"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2" name="Titel 1"/>
          <p:cNvSpPr>
            <a:spLocks noGrp="1"/>
          </p:cNvSpPr>
          <p:nvPr>
            <p:ph type="title"/>
          </p:nvPr>
        </p:nvSpPr>
        <p:spPr>
          <a:xfrm>
            <a:off x="332510" y="365126"/>
            <a:ext cx="8725766" cy="939800"/>
          </a:xfrm>
          <a:prstGeom prst="rect">
            <a:avLst/>
          </a:prstGeom>
        </p:spPr>
        <p:txBody>
          <a:bodyPr/>
          <a:lstStyle>
            <a:lvl1pPr>
              <a:defRPr lang="de-DE" sz="3600" b="1" kern="1200" baseline="0" dirty="0">
                <a:solidFill>
                  <a:srgbClr val="C00000"/>
                </a:solidFill>
                <a:latin typeface="Arial" panose="020B0604020202020204" pitchFamily="34" charset="0"/>
                <a:ea typeface="+mj-ea"/>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332509" y="2036617"/>
            <a:ext cx="11604565" cy="4140345"/>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feld 9"/>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182127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7" name="Datumsplatzhalter 3"/>
          <p:cNvSpPr>
            <a:spLocks noGrp="1"/>
          </p:cNvSpPr>
          <p:nvPr>
            <p:ph type="dt" sz="half" idx="10"/>
          </p:nvPr>
        </p:nvSpPr>
        <p:spPr>
          <a:xfrm>
            <a:off x="230658" y="6500552"/>
            <a:ext cx="3006811"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8" name="Fußzeilenplatzhalter 4"/>
          <p:cNvSpPr>
            <a:spLocks noGrp="1"/>
          </p:cNvSpPr>
          <p:nvPr>
            <p:ph type="ftr" sz="quarter" idx="11"/>
          </p:nvPr>
        </p:nvSpPr>
        <p:spPr>
          <a:xfrm>
            <a:off x="3525795" y="6500552"/>
            <a:ext cx="4728519"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9" name="Textfeld 8"/>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967984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8220075" cy="9398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9"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10" name="Textfeld 9"/>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119867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11"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12" name="Textfeld 11"/>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275164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6773F62-BDAB-4A9F-9981-8A785DD18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10" y="0"/>
            <a:ext cx="12192001" cy="6858000"/>
          </a:xfrm>
          <a:prstGeom prst="rect">
            <a:avLst/>
          </a:prstGeom>
        </p:spPr>
      </p:pic>
      <p:sp>
        <p:nvSpPr>
          <p:cNvPr id="2" name="Titel 1"/>
          <p:cNvSpPr>
            <a:spLocks noGrp="1"/>
          </p:cNvSpPr>
          <p:nvPr>
            <p:ph type="title"/>
          </p:nvPr>
        </p:nvSpPr>
        <p:spPr>
          <a:xfrm>
            <a:off x="-21444" y="0"/>
            <a:ext cx="10515600" cy="1325563"/>
          </a:xfrm>
        </p:spPr>
        <p:txBody>
          <a:bodyPr>
            <a:normAutofit/>
          </a:bodyPr>
          <a:lstStyle>
            <a:lvl1pPr marL="628650" indent="0">
              <a:defRPr sz="3600" b="1">
                <a:solidFill>
                  <a:srgbClr val="C00000"/>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19050" y="1894114"/>
            <a:ext cx="11372850" cy="4412488"/>
          </a:xfrm>
        </p:spPr>
        <p:txBody>
          <a:bodyPr>
            <a:noAutofit/>
          </a:bodyPr>
          <a:lstStyle>
            <a:lvl1pPr marL="628650" indent="0">
              <a:buFont typeface="Wingdings" panose="05000000000000000000" pitchFamily="2" charset="2"/>
              <a:buNone/>
              <a:defRPr sz="3200">
                <a:latin typeface="Arial" panose="020B0604020202020204" pitchFamily="34" charset="0"/>
                <a:cs typeface="Arial" panose="020B0604020202020204" pitchFamily="34" charset="0"/>
              </a:defRPr>
            </a:lvl1pPr>
            <a:lvl2pPr marL="1076325" indent="-447675">
              <a:buFont typeface="Wingdings" panose="05000000000000000000" pitchFamily="2" charset="2"/>
              <a:buChar char="§"/>
              <a:defRPr/>
            </a:lvl2pPr>
            <a:lvl3pPr marL="1076325" indent="-447675">
              <a:buFont typeface="Wingdings" panose="05000000000000000000" pitchFamily="2" charset="2"/>
              <a:buChar char="§"/>
              <a:defRPr/>
            </a:lvl3pPr>
            <a:lvl4pPr marL="1076325" indent="-447675">
              <a:buFont typeface="Wingdings" panose="05000000000000000000" pitchFamily="2" charset="2"/>
              <a:buChar char="§"/>
              <a:defRPr/>
            </a:lvl4pPr>
            <a:lvl5pPr marL="1076325" indent="-447675">
              <a:buFont typeface="Wingdings" panose="05000000000000000000" pitchFamily="2" charset="2"/>
              <a:buChar char="§"/>
              <a:defRPr/>
            </a:lvl5pPr>
          </a:lstStyle>
          <a:p>
            <a:pPr lvl="0"/>
            <a:r>
              <a:rPr lang="de-DE" dirty="0"/>
              <a:t>Textmasterformat bearbeiten</a:t>
            </a:r>
          </a:p>
        </p:txBody>
      </p:sp>
      <p:sp>
        <p:nvSpPr>
          <p:cNvPr id="8" name="Textfeld 7"/>
          <p:cNvSpPr txBox="1"/>
          <p:nvPr userDrawn="1"/>
        </p:nvSpPr>
        <p:spPr>
          <a:xfrm>
            <a:off x="676275" y="6537325"/>
            <a:ext cx="2286000" cy="307777"/>
          </a:xfrm>
          <a:prstGeom prst="rect">
            <a:avLst/>
          </a:prstGeom>
          <a:noFill/>
        </p:spPr>
        <p:txBody>
          <a:bodyPr wrap="square" rtlCol="0">
            <a:spAutoFit/>
          </a:bodyPr>
          <a:lstStyle/>
          <a:p>
            <a:fld id="{DA8B99CD-A488-4E67-8C55-D9A331546012}" type="datetime1">
              <a:rPr lang="de-DE" sz="1400" smtClean="0">
                <a:solidFill>
                  <a:schemeClr val="bg1">
                    <a:lumMod val="65000"/>
                  </a:schemeClr>
                </a:solidFill>
                <a:latin typeface="Arial" panose="020B0604020202020204" pitchFamily="34" charset="0"/>
                <a:cs typeface="Arial" panose="020B0604020202020204" pitchFamily="34" charset="0"/>
              </a:rPr>
              <a:t>30.11.2025</a:t>
            </a:fld>
            <a:endParaRPr lang="de-DE" dirty="0">
              <a:solidFill>
                <a:schemeClr val="bg1">
                  <a:lumMod val="65000"/>
                </a:schemeClr>
              </a:solidFill>
              <a:latin typeface="Arial" panose="020B0604020202020204" pitchFamily="34" charset="0"/>
              <a:cs typeface="Arial" panose="020B0604020202020204" pitchFamily="34" charset="0"/>
            </a:endParaRPr>
          </a:p>
        </p:txBody>
      </p:sp>
      <p:sp>
        <p:nvSpPr>
          <p:cNvPr id="9" name="Textfeld 8"/>
          <p:cNvSpPr txBox="1"/>
          <p:nvPr userDrawn="1"/>
        </p:nvSpPr>
        <p:spPr>
          <a:xfrm>
            <a:off x="4257675" y="6545818"/>
            <a:ext cx="2286000" cy="307777"/>
          </a:xfrm>
          <a:prstGeom prst="rect">
            <a:avLst/>
          </a:prstGeom>
          <a:noFill/>
        </p:spPr>
        <p:txBody>
          <a:bodyPr wrap="square" rtlCol="0">
            <a:spAutoFit/>
          </a:bodyPr>
          <a:lstStyle/>
          <a:p>
            <a:pPr algn="ctr"/>
            <a:r>
              <a:rPr lang="de-DE" sz="1400" dirty="0">
                <a:solidFill>
                  <a:schemeClr val="bg1">
                    <a:lumMod val="65000"/>
                  </a:schemeClr>
                </a:solidFill>
                <a:latin typeface="Arial" panose="020B0604020202020204" pitchFamily="34" charset="0"/>
                <a:cs typeface="Arial" panose="020B0604020202020204" pitchFamily="34" charset="0"/>
              </a:rPr>
              <a:t>www.Institut-Input.de</a:t>
            </a:r>
          </a:p>
        </p:txBody>
      </p:sp>
      <p:sp>
        <p:nvSpPr>
          <p:cNvPr id="10" name="Textfeld 9"/>
          <p:cNvSpPr txBox="1"/>
          <p:nvPr userDrawn="1"/>
        </p:nvSpPr>
        <p:spPr>
          <a:xfrm>
            <a:off x="8107136" y="6545818"/>
            <a:ext cx="3341467" cy="307777"/>
          </a:xfrm>
          <a:prstGeom prst="rect">
            <a:avLst/>
          </a:prstGeom>
          <a:noFill/>
        </p:spPr>
        <p:txBody>
          <a:bodyPr wrap="square" rtlCol="0">
            <a:spAutoFit/>
          </a:bodyPr>
          <a:lstStyle/>
          <a:p>
            <a:pPr algn="r"/>
            <a:r>
              <a:rPr lang="de-DE" sz="1400" dirty="0">
                <a:solidFill>
                  <a:schemeClr val="bg1">
                    <a:lumMod val="65000"/>
                  </a:schemeClr>
                </a:solidFill>
                <a:latin typeface="Arial" panose="020B0604020202020204" pitchFamily="34" charset="0"/>
                <a:cs typeface="Arial" panose="020B0604020202020204" pitchFamily="34" charset="0"/>
              </a:rPr>
              <a:t>Reinhard</a:t>
            </a:r>
            <a:r>
              <a:rPr lang="de-DE" sz="1400" baseline="0" dirty="0">
                <a:solidFill>
                  <a:schemeClr val="bg1">
                    <a:lumMod val="65000"/>
                  </a:schemeClr>
                </a:solidFill>
                <a:latin typeface="Arial" panose="020B0604020202020204" pitchFamily="34" charset="0"/>
                <a:cs typeface="Arial" panose="020B0604020202020204" pitchFamily="34" charset="0"/>
              </a:rPr>
              <a:t> R. Lenz &amp; Team</a:t>
            </a:r>
            <a:endParaRPr lang="de-DE" sz="14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36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8220075" cy="939800"/>
          </a:xfrm>
          <a:prstGeom prst="rect">
            <a:avLst/>
          </a:prstGeom>
        </p:spPr>
        <p:txBody>
          <a:bodyPr/>
          <a:lstStyle/>
          <a:p>
            <a:r>
              <a:rPr lang="de-DE"/>
              <a:t>Titelmasterformat durch Klicken bearbeiten</a:t>
            </a:r>
          </a:p>
        </p:txBody>
      </p:sp>
      <p:sp>
        <p:nvSpPr>
          <p:cNvPr id="6"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7"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8" name="Textfeld 7"/>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370931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6"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7" name="Textfeld 6"/>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763010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8"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9"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10" name="Textfeld 9"/>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162758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8" name="Textfeld 7"/>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
        <p:nvSpPr>
          <p:cNvPr id="9"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10"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Tree>
    <p:extLst>
      <p:ext uri="{BB962C8B-B14F-4D97-AF65-F5344CB8AC3E}">
        <p14:creationId xmlns:p14="http://schemas.microsoft.com/office/powerpoint/2010/main" val="3709672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8220075" cy="9398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8"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9" name="Textfeld 8"/>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3111809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
        <p:nvSpPr>
          <p:cNvPr id="8"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9"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Tree>
    <p:extLst>
      <p:ext uri="{BB962C8B-B14F-4D97-AF65-F5344CB8AC3E}">
        <p14:creationId xmlns:p14="http://schemas.microsoft.com/office/powerpoint/2010/main" val="343581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EB68B9C-B5FE-41C0-AD1A-F514E1EEE0B7}" type="datetimeFigureOut">
              <a:rPr lang="de-DE" smtClean="0"/>
              <a:t>30.11.2025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400331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EB68B9C-B5FE-41C0-AD1A-F514E1EEE0B7}" type="datetimeFigureOut">
              <a:rPr lang="de-DE" smtClean="0"/>
              <a:t>30.11.2025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10900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EB68B9C-B5FE-41C0-AD1A-F514E1EEE0B7}" type="datetimeFigureOut">
              <a:rPr lang="de-DE" smtClean="0"/>
              <a:t>30.11.2025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279907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EB68B9C-B5FE-41C0-AD1A-F514E1EEE0B7}" type="datetimeFigureOut">
              <a:rPr lang="de-DE" smtClean="0"/>
              <a:t>30.11.2025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274778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68B9C-B5FE-41C0-AD1A-F514E1EEE0B7}" type="datetimeFigureOut">
              <a:rPr lang="de-DE" smtClean="0"/>
              <a:t>30.11.2025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13495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EB68B9C-B5FE-41C0-AD1A-F514E1EEE0B7}" type="datetimeFigureOut">
              <a:rPr lang="de-DE" smtClean="0"/>
              <a:t>30.11.2025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49314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EB68B9C-B5FE-41C0-AD1A-F514E1EEE0B7}" type="datetimeFigureOut">
              <a:rPr lang="de-DE" smtClean="0"/>
              <a:t>30.11.2025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7072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8B9C-B5FE-41C0-AD1A-F514E1EEE0B7}" type="datetimeFigureOut">
              <a:rPr lang="de-DE" smtClean="0"/>
              <a:t>30.11.2025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63A7B-8C63-4812-8396-39F91B42299B}" type="slidenum">
              <a:rPr lang="de-DE" smtClean="0"/>
              <a:t>‹Nr.›</a:t>
            </a:fld>
            <a:endParaRPr lang="de-DE"/>
          </a:p>
        </p:txBody>
      </p:sp>
    </p:spTree>
    <p:extLst>
      <p:ext uri="{BB962C8B-B14F-4D97-AF65-F5344CB8AC3E}">
        <p14:creationId xmlns:p14="http://schemas.microsoft.com/office/powerpoint/2010/main" val="12946025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DD27AB-EC79-437B-8B64-06B3A63BF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56AEF5F9-A4F5-4F71-8DA2-55E9C9D20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D1AC944A-F99B-4CD1-9191-8930320E2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DDF48-BCDE-46D4-BEF6-86E833DF0956}" type="datetime1">
              <a:rPr lang="de-DE" smtClean="0"/>
              <a:t>30.11.2025</a:t>
            </a:fld>
            <a:endParaRPr lang="de-DE"/>
          </a:p>
        </p:txBody>
      </p:sp>
      <p:sp>
        <p:nvSpPr>
          <p:cNvPr id="5" name="Fußzeilenplatzhalter 4">
            <a:extLst>
              <a:ext uri="{FF2B5EF4-FFF2-40B4-BE49-F238E27FC236}">
                <a16:creationId xmlns:a16="http://schemas.microsoft.com/office/drawing/2014/main" id="{F30C2A79-42AF-4589-AD57-3C7EDAD92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D4F0FFB-726C-473A-BB61-124FD011A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1EB9F-DC93-4DAB-A023-AF7799BC98EA}" type="slidenum">
              <a:rPr lang="de-DE" smtClean="0"/>
              <a:t>‹Nr.›</a:t>
            </a:fld>
            <a:endParaRPr lang="de-DE"/>
          </a:p>
        </p:txBody>
      </p:sp>
    </p:spTree>
    <p:extLst>
      <p:ext uri="{BB962C8B-B14F-4D97-AF65-F5344CB8AC3E}">
        <p14:creationId xmlns:p14="http://schemas.microsoft.com/office/powerpoint/2010/main" val="36688030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Lst>
  <p:hf hdr="0"/>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Textfeld 9"/>
          <p:cNvSpPr txBox="1"/>
          <p:nvPr userDrawn="1"/>
        </p:nvSpPr>
        <p:spPr>
          <a:xfrm>
            <a:off x="378941" y="257175"/>
            <a:ext cx="7898282" cy="369332"/>
          </a:xfrm>
          <a:prstGeom prst="rect">
            <a:avLst/>
          </a:prstGeom>
          <a:noFill/>
        </p:spPr>
        <p:txBody>
          <a:bodyPr wrap="square" rtlCol="0">
            <a:spAutoFit/>
          </a:bodyPr>
          <a:lstStyle/>
          <a:p>
            <a:endParaRPr lang="de-DE" dirty="0"/>
          </a:p>
        </p:txBody>
      </p:sp>
      <p:sp>
        <p:nvSpPr>
          <p:cNvPr id="11" name="Textfeld 10"/>
          <p:cNvSpPr txBox="1"/>
          <p:nvPr userDrawn="1"/>
        </p:nvSpPr>
        <p:spPr>
          <a:xfrm>
            <a:off x="378941" y="2026508"/>
            <a:ext cx="11384691" cy="369332"/>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329523699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6" y="329514"/>
            <a:ext cx="7612232" cy="1207356"/>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98" y="1866900"/>
            <a:ext cx="11287125" cy="4772798"/>
          </a:xfrm>
          <a:prstGeom prst="rect">
            <a:avLst/>
          </a:prstGeom>
        </p:spPr>
      </p:pic>
      <p:sp>
        <p:nvSpPr>
          <p:cNvPr id="2" name="Titel 1"/>
          <p:cNvSpPr>
            <a:spLocks noGrp="1"/>
          </p:cNvSpPr>
          <p:nvPr>
            <p:ph type="title"/>
          </p:nvPr>
        </p:nvSpPr>
        <p:spPr>
          <a:xfrm>
            <a:off x="790574" y="348104"/>
            <a:ext cx="8677276" cy="1122150"/>
          </a:xfrm>
        </p:spPr>
        <p:txBody>
          <a:bodyPr/>
          <a:lstStyle/>
          <a:p>
            <a:pPr marL="180975"/>
            <a:r>
              <a:rPr lang="de-DE" dirty="0">
                <a:solidFill>
                  <a:srgbClr val="800A08"/>
                </a:solidFill>
                <a:cs typeface="Arial" charset="0"/>
              </a:rPr>
              <a:t>Der Prozess zur Entwicklung </a:t>
            </a:r>
            <a:br>
              <a:rPr lang="de-DE" dirty="0">
                <a:solidFill>
                  <a:srgbClr val="800A08"/>
                </a:solidFill>
                <a:cs typeface="Arial" charset="0"/>
              </a:rPr>
            </a:br>
            <a:r>
              <a:rPr lang="de-DE" dirty="0">
                <a:solidFill>
                  <a:srgbClr val="800A08"/>
                </a:solidFill>
                <a:cs typeface="Arial" charset="0"/>
              </a:rPr>
              <a:t>einer „Kultur der Prävention</a:t>
            </a:r>
            <a:endParaRPr lang="de-DE" dirty="0">
              <a:solidFill>
                <a:srgbClr val="800A08"/>
              </a:solidFill>
            </a:endParaRPr>
          </a:p>
        </p:txBody>
      </p:sp>
      <p:sp>
        <p:nvSpPr>
          <p:cNvPr id="6" name="Untertitel 2"/>
          <p:cNvSpPr>
            <a:spLocks noGrp="1"/>
          </p:cNvSpPr>
          <p:nvPr>
            <p:ph idx="1"/>
          </p:nvPr>
        </p:nvSpPr>
        <p:spPr>
          <a:xfrm>
            <a:off x="8614181" y="3319976"/>
            <a:ext cx="2372688" cy="1378633"/>
          </a:xfrm>
        </p:spPr>
        <p:txBody>
          <a:bodyPr/>
          <a:lstStyle/>
          <a:p>
            <a:pPr marL="263525"/>
            <a:r>
              <a:rPr lang="de-DE" sz="3200" b="1" dirty="0"/>
              <a:t>Die Reise zur NULL</a:t>
            </a:r>
          </a:p>
        </p:txBody>
      </p:sp>
      <p:pic>
        <p:nvPicPr>
          <p:cNvPr id="7" name="Inhaltsplatzhalter 9">
            <a:extLst>
              <a:ext uri="{FF2B5EF4-FFF2-40B4-BE49-F238E27FC236}">
                <a16:creationId xmlns:a16="http://schemas.microsoft.com/office/drawing/2014/main" id="{01063D2D-4891-4FC1-8C59-4D63BF06E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59" y="1828302"/>
            <a:ext cx="7906336" cy="4849993"/>
          </a:xfrm>
          <a:prstGeom prst="rect">
            <a:avLst/>
          </a:prstGeom>
        </p:spPr>
      </p:pic>
    </p:spTree>
    <p:extLst>
      <p:ext uri="{BB962C8B-B14F-4D97-AF65-F5344CB8AC3E}">
        <p14:creationId xmlns:p14="http://schemas.microsoft.com/office/powerpoint/2010/main" val="328073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3708380739"/>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3129280" y="2958869"/>
            <a:ext cx="1061720" cy="145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770DB617-F0AE-4B2D-BCC7-E69AB39D5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5561B6F6-B67E-406B-8F46-482729F62C23}"/>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266761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4049815387"/>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3699510" y="2958869"/>
            <a:ext cx="491490" cy="145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5FB6E2FB-5387-41C3-BD00-EF9404230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A59AE2A8-AFD2-4A71-96B7-A49F044FC362}"/>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316412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2601409807"/>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1B318C2F-C8F6-4451-A7BE-15C841341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AEB9147B-A613-41BB-AEC5-33BC6E2D08E2}"/>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37856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3946930482"/>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9" name="Rechteck 8">
            <a:extLst>
              <a:ext uri="{FF2B5EF4-FFF2-40B4-BE49-F238E27FC236}">
                <a16:creationId xmlns:a16="http://schemas.microsoft.com/office/drawing/2014/main" id="{4160CF7B-10FF-4D45-81DB-6DE7783298D7}"/>
              </a:ext>
            </a:extLst>
          </p:cNvPr>
          <p:cNvSpPr/>
          <p:nvPr/>
        </p:nvSpPr>
        <p:spPr>
          <a:xfrm>
            <a:off x="6822440" y="2391752"/>
            <a:ext cx="472301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9EF701F9-1EA0-4AD5-9102-B7517DC8C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AD9F260C-E1BB-449A-86C3-1764337E2720}"/>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429478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859557654"/>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9" name="Rechteck 8">
            <a:extLst>
              <a:ext uri="{FF2B5EF4-FFF2-40B4-BE49-F238E27FC236}">
                <a16:creationId xmlns:a16="http://schemas.microsoft.com/office/drawing/2014/main" id="{4160CF7B-10FF-4D45-81DB-6DE7783298D7}"/>
              </a:ext>
            </a:extLst>
          </p:cNvPr>
          <p:cNvSpPr/>
          <p:nvPr/>
        </p:nvSpPr>
        <p:spPr>
          <a:xfrm>
            <a:off x="9199880" y="2391752"/>
            <a:ext cx="234557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CC8B33EB-47B3-4971-A68C-766406F5F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1" name="Titel 1">
            <a:extLst>
              <a:ext uri="{FF2B5EF4-FFF2-40B4-BE49-F238E27FC236}">
                <a16:creationId xmlns:a16="http://schemas.microsoft.com/office/drawing/2014/main" id="{B4798627-5D75-4D10-B2CB-16C7D039E83B}"/>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33430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513505337"/>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9" name="Rechteck 8">
            <a:extLst>
              <a:ext uri="{FF2B5EF4-FFF2-40B4-BE49-F238E27FC236}">
                <a16:creationId xmlns:a16="http://schemas.microsoft.com/office/drawing/2014/main" id="{4160CF7B-10FF-4D45-81DB-6DE7783298D7}"/>
              </a:ext>
            </a:extLst>
          </p:cNvPr>
          <p:cNvSpPr/>
          <p:nvPr/>
        </p:nvSpPr>
        <p:spPr>
          <a:xfrm>
            <a:off x="11372852" y="2391752"/>
            <a:ext cx="172602"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418EE526-8F04-4C8D-8140-8AD2C3F09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97BAD8C8-72E6-4F0D-909A-FC4E5867C3C8}"/>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83526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4A20317-9D19-484E-B7A3-60A77621B9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 Input GmbH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ußzeilenplatzhalter 2">
            <a:extLst>
              <a:ext uri="{FF2B5EF4-FFF2-40B4-BE49-F238E27FC236}">
                <a16:creationId xmlns:a16="http://schemas.microsoft.com/office/drawing/2014/main" id="{C0449786-D0FE-4E60-BCDB-D75FF2C17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Institut-Input.de</a:t>
            </a:r>
            <a:endPar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Grafik 7">
            <a:extLst>
              <a:ext uri="{FF2B5EF4-FFF2-40B4-BE49-F238E27FC236}">
                <a16:creationId xmlns:a16="http://schemas.microsoft.com/office/drawing/2014/main" id="{FBF5EED4-DCB9-4A67-9A46-D75AB69D082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004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230659" y="6492240"/>
            <a:ext cx="2873204"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CF4F6D-0FF5-4BD1-9E3C-A2524CA3FAEE}" type="datetime1">
              <a:rPr kumimoji="0" lang="de-DE" sz="1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30.11.2025</a:t>
            </a:fld>
            <a:endPar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03863" y="6492240"/>
            <a:ext cx="5049537"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Institut-Input.de</a:t>
            </a:r>
          </a:p>
        </p:txBody>
      </p:sp>
      <p:pic>
        <p:nvPicPr>
          <p:cNvPr id="2" name="Grafik 1">
            <a:extLst>
              <a:ext uri="{FF2B5EF4-FFF2-40B4-BE49-F238E27FC236}">
                <a16:creationId xmlns:a16="http://schemas.microsoft.com/office/drawing/2014/main" id="{416C2DDE-6AB4-4295-8D8B-F03A4AAF6935}"/>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49059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5213F64-2FDE-4BAD-B17C-F385E17C2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89498"/>
            <a:ext cx="12268200" cy="5768502"/>
          </a:xfrm>
          <a:prstGeom prst="rect">
            <a:avLst/>
          </a:prstGeom>
        </p:spPr>
      </p:pic>
      <p:pic>
        <p:nvPicPr>
          <p:cNvPr id="7" name="Inhaltsplatzhalter 5">
            <a:extLst>
              <a:ext uri="{FF2B5EF4-FFF2-40B4-BE49-F238E27FC236}">
                <a16:creationId xmlns:a16="http://schemas.microsoft.com/office/drawing/2014/main" id="{809C8C65-8B67-480A-8E16-7586B36B5A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62" y="207236"/>
            <a:ext cx="4001707" cy="960084"/>
          </a:xfrm>
          <a:prstGeom prst="rect">
            <a:avLst/>
          </a:prstGeom>
        </p:spPr>
      </p:pic>
      <p:sp>
        <p:nvSpPr>
          <p:cNvPr id="2" name="Datumsplatzhalter 1">
            <a:extLst>
              <a:ext uri="{FF2B5EF4-FFF2-40B4-BE49-F238E27FC236}">
                <a16:creationId xmlns:a16="http://schemas.microsoft.com/office/drawing/2014/main" id="{84A20317-9D19-484E-B7A3-60A77621B9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 Input GmbH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ußzeilenplatzhalter 2">
            <a:extLst>
              <a:ext uri="{FF2B5EF4-FFF2-40B4-BE49-F238E27FC236}">
                <a16:creationId xmlns:a16="http://schemas.microsoft.com/office/drawing/2014/main" id="{C0449786-D0FE-4E60-BCDB-D75FF2C17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Institut-Input.de</a:t>
            </a:r>
          </a:p>
        </p:txBody>
      </p:sp>
      <p:sp>
        <p:nvSpPr>
          <p:cNvPr id="4" name="Titel 3">
            <a:extLst>
              <a:ext uri="{FF2B5EF4-FFF2-40B4-BE49-F238E27FC236}">
                <a16:creationId xmlns:a16="http://schemas.microsoft.com/office/drawing/2014/main" id="{8A3E1DF6-4BD8-494B-B880-C977386CF17D}"/>
              </a:ext>
            </a:extLst>
          </p:cNvPr>
          <p:cNvSpPr>
            <a:spLocks noGrp="1"/>
          </p:cNvSpPr>
          <p:nvPr>
            <p:ph type="title"/>
          </p:nvPr>
        </p:nvSpPr>
        <p:spPr>
          <a:xfrm>
            <a:off x="614616" y="369014"/>
            <a:ext cx="3247267" cy="632931"/>
          </a:xfrm>
        </p:spPr>
        <p:txBody>
          <a:bodyPr/>
          <a:lstStyle/>
          <a:p>
            <a:r>
              <a:rPr lang="en-US" dirty="0">
                <a:solidFill>
                  <a:srgbClr val="B60A07"/>
                </a:solidFill>
              </a:rPr>
              <a:t>Zielgruppen</a:t>
            </a:r>
          </a:p>
        </p:txBody>
      </p:sp>
      <p:sp>
        <p:nvSpPr>
          <p:cNvPr id="5" name="Inhaltsplatzhalter 4">
            <a:extLst>
              <a:ext uri="{FF2B5EF4-FFF2-40B4-BE49-F238E27FC236}">
                <a16:creationId xmlns:a16="http://schemas.microsoft.com/office/drawing/2014/main" id="{374105CA-05FC-4C3F-A94A-E8ED82698EC8}"/>
              </a:ext>
            </a:extLst>
          </p:cNvPr>
          <p:cNvSpPr>
            <a:spLocks noGrp="1"/>
          </p:cNvSpPr>
          <p:nvPr>
            <p:ph idx="1"/>
          </p:nvPr>
        </p:nvSpPr>
        <p:spPr>
          <a:xfrm>
            <a:off x="332509" y="1405395"/>
            <a:ext cx="11604565" cy="4996038"/>
          </a:xfrm>
        </p:spPr>
        <p:txBody>
          <a:bodyPr/>
          <a:lstStyle/>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Meister / Abteilungsleiter</a:t>
            </a:r>
          </a:p>
          <a:p>
            <a:pPr marL="263399"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konstruktive Kommunikation top down und </a:t>
            </a:r>
            <a:r>
              <a:rPr kumimoji="0" lang="de-DE"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bottom</a:t>
            </a: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de-DE"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up</a:t>
            </a: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Realisierung von Beschlüssen</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Schichtführer / Vorarbeiter / Büroleiter</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Umsetzung und Durchsetzung von Sicherheitsregeln; </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Beobachtung, Kontrolle und Konsequenzen von Fehlverhalten </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Sicherheitsbeauftragte</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Unterstützen und entlasten Vorgesetzte; </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Überzeugungskraft und Persönlichkeitsstärke (Führungsqualitäten)</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Mitarbeiter</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Müssen Risiken bewältigen; akzeptieren ein definiertes Risikoniveau</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BR/PR, Arbeitsmedizin und sonstige Funktionsträger</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Wirken im Rahmen ihrer Funktion als Multiplikatoren; tragen Expertise bei</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Stabstellen</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sprechen gemeinsame Sprache und meinen das Gleiche</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Oberes Management = Lenkungsteam</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Strategische und strukturelle Entscheidungen; </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gewährleisten die Umsetzung von Maßnahmen und Beschlüssen</a:t>
            </a:r>
            <a:endParaRPr kumimoji="0" lang="de-DE"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8008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2725072661"/>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dirty="0">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dirty="0">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dirty="0">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Basis</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20915" y="2372008"/>
            <a:ext cx="9476986" cy="3041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E65DBB7A-512B-45A8-8D29-2BA35509F2CF}"/>
              </a:ext>
            </a:extLst>
          </p:cNvPr>
          <p:cNvSpPr/>
          <p:nvPr/>
        </p:nvSpPr>
        <p:spPr>
          <a:xfrm>
            <a:off x="782320" y="1850494"/>
            <a:ext cx="1271906" cy="3562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el 1">
            <a:extLst>
              <a:ext uri="{FF2B5EF4-FFF2-40B4-BE49-F238E27FC236}">
                <a16:creationId xmlns:a16="http://schemas.microsoft.com/office/drawing/2014/main" id="{32C3D4E7-968E-49D9-830B-7FFE433B1049}"/>
              </a:ext>
            </a:extLst>
          </p:cNvPr>
          <p:cNvSpPr>
            <a:spLocks noGrp="1"/>
          </p:cNvSpPr>
          <p:nvPr>
            <p:ph type="title"/>
          </p:nvPr>
        </p:nvSpPr>
        <p:spPr>
          <a:xfrm>
            <a:off x="719453" y="344031"/>
            <a:ext cx="9032300" cy="1244385"/>
          </a:xfrm>
        </p:spPr>
        <p:txBody>
          <a:bodyPr>
            <a:normAutofit/>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51655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608484188"/>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dirty="0">
                          <a:solidFill>
                            <a:srgbClr val="FFFFFF"/>
                          </a:solidFill>
                          <a:effectLst/>
                          <a:latin typeface="Arial" panose="020B0604020202020204" pitchFamily="34" charset="0"/>
                        </a:rPr>
                        <a:t>Analyse / Evaluierung</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Basis</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20915" y="2393142"/>
            <a:ext cx="9338946"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E65DBB7A-512B-45A8-8D29-2BA35509F2CF}"/>
              </a:ext>
            </a:extLst>
          </p:cNvPr>
          <p:cNvSpPr/>
          <p:nvPr/>
        </p:nvSpPr>
        <p:spPr>
          <a:xfrm>
            <a:off x="1330036" y="1850494"/>
            <a:ext cx="724190" cy="3552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24A5543C-E23E-4BA3-8E88-48568CB64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90F7DE2B-3A83-40D5-A7FF-191E59E4010A}"/>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347347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243455105"/>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Basis</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20915" y="2393142"/>
            <a:ext cx="9338946"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E65DBB7A-512B-45A8-8D29-2BA35509F2CF}"/>
              </a:ext>
            </a:extLst>
          </p:cNvPr>
          <p:cNvSpPr/>
          <p:nvPr/>
        </p:nvSpPr>
        <p:spPr>
          <a:xfrm>
            <a:off x="1801090" y="1850494"/>
            <a:ext cx="253135" cy="3552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F69D826F-5269-4F67-BD10-178C9AC84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7F5F94CB-2DEC-4294-892D-1FD09B2CEFF6}"/>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26784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510215339"/>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Basis</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20915" y="2393142"/>
            <a:ext cx="9338946"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BA6B2544-4984-4F01-89DB-73D5FCFFE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1" name="Titel 1">
            <a:extLst>
              <a:ext uri="{FF2B5EF4-FFF2-40B4-BE49-F238E27FC236}">
                <a16:creationId xmlns:a16="http://schemas.microsoft.com/office/drawing/2014/main" id="{BEE352E6-6D0C-4DB7-9CEB-A9CEB153EF12}"/>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332809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890169632"/>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500" b="0" i="0" u="none" strike="noStrike" dirty="0">
                          <a:solidFill>
                            <a:srgbClr val="000000"/>
                          </a:solidFill>
                          <a:effectLst/>
                          <a:latin typeface="Arial" panose="020B0604020202020204" pitchFamily="34" charset="0"/>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17156" y="2958869"/>
            <a:ext cx="2173844" cy="1510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1A90A45E-50FD-43B8-8CDA-2B95BEF46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C3C35418-B744-43E0-A1C4-977E17AB8875}"/>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212715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2000125315"/>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500" b="0" i="0" u="none" strike="noStrike" dirty="0">
                          <a:solidFill>
                            <a:srgbClr val="000000"/>
                          </a:solidFill>
                          <a:effectLst/>
                          <a:latin typeface="Arial" panose="020B0604020202020204" pitchFamily="34" charset="0"/>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585720" y="2963949"/>
            <a:ext cx="1605280" cy="145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86EDBF6A-3B31-4267-AE3E-24E372275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58D39F78-9735-493C-B2F6-2D2BD19FF2F6}"/>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38931743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3292</Words>
  <Application>Microsoft Office PowerPoint</Application>
  <PresentationFormat>Breitbild</PresentationFormat>
  <Paragraphs>655</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16</vt:i4>
      </vt:variant>
    </vt:vector>
  </HeadingPairs>
  <TitlesOfParts>
    <vt:vector size="24" baseType="lpstr">
      <vt:lpstr>Arial</vt:lpstr>
      <vt:lpstr>Calibri</vt:lpstr>
      <vt:lpstr>Calibri Light</vt:lpstr>
      <vt:lpstr>Verdana</vt:lpstr>
      <vt:lpstr>Wingdings</vt:lpstr>
      <vt:lpstr>1_Office Theme</vt:lpstr>
      <vt:lpstr>Office</vt:lpstr>
      <vt:lpstr>3_Office Theme</vt:lpstr>
      <vt:lpstr>Der Prozess zur Entwicklung  einer „Kultur der Prävention</vt:lpstr>
      <vt:lpstr>PowerPoint-Präsentation</vt:lpstr>
      <vt:lpstr>Zielgruppen</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 R. Lenz</dc:creator>
  <cp:lastModifiedBy>Reinhard Lenz</cp:lastModifiedBy>
  <cp:revision>100</cp:revision>
  <dcterms:created xsi:type="dcterms:W3CDTF">2016-01-04T13:31:54Z</dcterms:created>
  <dcterms:modified xsi:type="dcterms:W3CDTF">2025-11-30T06:25:35Z</dcterms:modified>
</cp:coreProperties>
</file>